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74" r:id="rId4"/>
    <p:sldId id="267" r:id="rId5"/>
    <p:sldId id="276" r:id="rId6"/>
    <p:sldId id="278" r:id="rId7"/>
    <p:sldId id="279" r:id="rId8"/>
    <p:sldId id="280" r:id="rId9"/>
    <p:sldId id="281" r:id="rId10"/>
    <p:sldId id="265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7FC5"/>
    <a:srgbClr val="245797"/>
    <a:srgbClr val="1F92E1"/>
    <a:srgbClr val="0F7674"/>
    <a:srgbClr val="0066FF"/>
    <a:srgbClr val="094F7C"/>
    <a:srgbClr val="351263"/>
    <a:srgbClr val="469816"/>
    <a:srgbClr val="DBA51C"/>
    <a:srgbClr val="DB52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29" autoAdjust="0"/>
    <p:restoredTop sz="94660"/>
  </p:normalViewPr>
  <p:slideViewPr>
    <p:cSldViewPr snapToGrid="0" snapToObjects="1">
      <p:cViewPr>
        <p:scale>
          <a:sx n="84" d="100"/>
          <a:sy n="84" d="100"/>
        </p:scale>
        <p:origin x="-2176" y="-736"/>
      </p:cViewPr>
      <p:guideLst>
        <p:guide orient="horz" pos="225"/>
        <p:guide pos="553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2174E-94A8-894B-B55B-E3D1B123F7BC}" type="datetimeFigureOut">
              <a:rPr lang="en-US" smtClean="0"/>
              <a:t>27/04/16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4EBF85-1479-E349-9262-1B6F0600C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4553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C2B82-52D7-564A-9414-F61912D3DADE}" type="datetimeFigureOut">
              <a:rPr lang="en-US" smtClean="0"/>
              <a:t>27/04/16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170D6-42E6-3B4C-BC2C-154007EE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0494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170D6-42E6-3B4C-BC2C-154007EECC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23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170D6-42E6-3B4C-BC2C-154007EECCF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23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 Opening Slide">
    <p:bg>
      <p:bgPr>
        <a:solidFill>
          <a:srgbClr val="0F76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 hasCustomPrompt="1"/>
          </p:nvPr>
        </p:nvSpPr>
        <p:spPr>
          <a:xfrm>
            <a:off x="682629" y="1441450"/>
            <a:ext cx="8027984" cy="836561"/>
          </a:xfrm>
          <a:prstGeom prst="rect">
            <a:avLst/>
          </a:prstGeom>
        </p:spPr>
        <p:txBody>
          <a:bodyPr vert="horz"/>
          <a:lstStyle>
            <a:lvl1pPr algn="l">
              <a:defRPr sz="4000" b="1" i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AU" dirty="0" smtClean="0"/>
              <a:t>Headline (Verdana Bold)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682629" y="2296643"/>
            <a:ext cx="8027987" cy="105660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400">
                <a:solidFill>
                  <a:schemeClr val="bg1"/>
                </a:solidFill>
                <a:latin typeface="Verdana"/>
              </a:defRPr>
            </a:lvl1pPr>
          </a:lstStyle>
          <a:p>
            <a:pPr lvl="0"/>
            <a:r>
              <a:rPr lang="en-AU" dirty="0" smtClean="0"/>
              <a:t>Subheading (Verdana Regular)</a:t>
            </a:r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63" y="5670067"/>
            <a:ext cx="4872532" cy="713271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>
          <a:xfrm>
            <a:off x="5287551" y="360497"/>
            <a:ext cx="3423062" cy="441802"/>
          </a:xfrm>
        </p:spPr>
        <p:txBody>
          <a:bodyPr/>
          <a:lstStyle>
            <a:lvl1pPr>
              <a:defRPr sz="14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fld id="{43DC56B5-A700-544C-8720-C289028A981D}" type="datetime2">
              <a:rPr lang="en-NZ" smtClean="0"/>
              <a:pPr/>
              <a:t>Wednesday, 27 April 16</a:t>
            </a:fld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058361" y="173194"/>
            <a:ext cx="184666" cy="646331"/>
          </a:xfrm>
          <a:prstGeom prst="rect">
            <a:avLst/>
          </a:prstGeom>
        </p:spPr>
        <p:txBody>
          <a:bodyPr vert="horz" wrap="none" rtlCol="0">
            <a:spAutoFit/>
          </a:bodyPr>
          <a:lstStyle/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41797797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fade/>
      </p:transition>
    </mc:Choice>
    <mc:Fallback xmlns="">
      <p:transition spd="slow" advClick="0" advTm="6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 End Slide">
    <p:bg>
      <p:bgPr>
        <a:solidFill>
          <a:srgbClr val="0F76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677863" y="2281237"/>
            <a:ext cx="8027987" cy="3179763"/>
          </a:xfrm>
          <a:prstGeom prst="rect">
            <a:avLst/>
          </a:prstGeom>
        </p:spPr>
        <p:txBody>
          <a:bodyPr vert="horz" anchor="b"/>
          <a:lstStyle>
            <a:lvl1pPr marL="0" indent="0">
              <a:buFontTx/>
              <a:buNone/>
              <a:defRPr sz="1800">
                <a:solidFill>
                  <a:schemeClr val="bg1"/>
                </a:solidFill>
                <a:latin typeface="Verdana"/>
              </a:defRPr>
            </a:lvl1pPr>
          </a:lstStyle>
          <a:p>
            <a:pPr lvl="0"/>
            <a:r>
              <a:rPr lang="en-AU" dirty="0" smtClean="0"/>
              <a:t>Thank you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931" y="371543"/>
            <a:ext cx="4872532" cy="713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5624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fade/>
      </p:transition>
    </mc:Choice>
    <mc:Fallback xmlns="">
      <p:transition spd="slow" advClick="0" advTm="6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77866" y="2958265"/>
            <a:ext cx="4370400" cy="2501148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ts val="2400"/>
              </a:lnSpc>
              <a:spcBef>
                <a:spcPts val="0"/>
              </a:spcBef>
              <a:buFontTx/>
              <a:buNone/>
              <a:defRPr sz="1700" baseline="0">
                <a:latin typeface="Verdana"/>
              </a:defRPr>
            </a:lvl1pPr>
          </a:lstStyle>
          <a:p>
            <a:pPr lvl="0"/>
            <a:r>
              <a:rPr lang="en-AU" dirty="0" smtClean="0"/>
              <a:t>Text (Verdana Regular)</a:t>
            </a:r>
          </a:p>
          <a:p>
            <a:pPr lvl="0"/>
            <a:r>
              <a:rPr lang="en-AU" dirty="0" smtClean="0"/>
              <a:t>et </a:t>
            </a:r>
            <a:r>
              <a:rPr lang="en-AU" dirty="0" err="1" smtClean="0"/>
              <a:t>velicibus</a:t>
            </a:r>
            <a:r>
              <a:rPr lang="en-AU" dirty="0" smtClean="0"/>
              <a:t> el et </a:t>
            </a:r>
            <a:r>
              <a:rPr lang="en-AU" dirty="0" err="1" smtClean="0"/>
              <a:t>magnatet</a:t>
            </a:r>
            <a:r>
              <a:rPr lang="en-AU" dirty="0" smtClean="0"/>
              <a:t> am, </a:t>
            </a:r>
            <a:r>
              <a:rPr lang="en-AU" dirty="0" err="1" smtClean="0"/>
              <a:t>laborru</a:t>
            </a:r>
            <a:r>
              <a:rPr lang="en-AU" dirty="0" smtClean="0"/>
              <a:t> </a:t>
            </a:r>
            <a:r>
              <a:rPr lang="en-AU" dirty="0" err="1" smtClean="0"/>
              <a:t>mendips</a:t>
            </a:r>
            <a:r>
              <a:rPr lang="en-AU" dirty="0" smtClean="0"/>
              <a:t> </a:t>
            </a:r>
            <a:r>
              <a:rPr lang="en-AU" dirty="0" err="1" smtClean="0"/>
              <a:t>apieni</a:t>
            </a:r>
            <a:r>
              <a:rPr lang="en-AU" dirty="0" smtClean="0"/>
              <a:t> </a:t>
            </a:r>
            <a:r>
              <a:rPr lang="en-AU" dirty="0" err="1" smtClean="0"/>
              <a:t>omnimporibus</a:t>
            </a:r>
            <a:r>
              <a:rPr lang="en-AU" dirty="0" smtClean="0"/>
              <a:t> et </a:t>
            </a:r>
            <a:r>
              <a:rPr lang="en-AU" dirty="0" err="1" smtClean="0"/>
              <a:t>perepellut</a:t>
            </a:r>
            <a:r>
              <a:rPr lang="en-AU" dirty="0" smtClean="0"/>
              <a:t> </a:t>
            </a:r>
            <a:r>
              <a:rPr lang="en-AU" dirty="0" err="1" smtClean="0"/>
              <a:t>adis</a:t>
            </a:r>
            <a:r>
              <a:rPr lang="en-AU" dirty="0" smtClean="0"/>
              <a:t> </a:t>
            </a:r>
            <a:r>
              <a:rPr lang="en-AU" dirty="0" err="1" smtClean="0"/>
              <a:t>sequi</a:t>
            </a:r>
            <a:r>
              <a:rPr lang="en-AU" dirty="0" smtClean="0"/>
              <a:t> </a:t>
            </a:r>
            <a:r>
              <a:rPr lang="en-AU" dirty="0" err="1" smtClean="0"/>
              <a:t>cus</a:t>
            </a:r>
            <a:r>
              <a:rPr lang="en-AU" dirty="0" smtClean="0"/>
              <a:t> et </a:t>
            </a:r>
            <a:r>
              <a:rPr lang="en-AU" dirty="0" err="1" smtClean="0"/>
              <a:t>aliquid</a:t>
            </a:r>
            <a:r>
              <a:rPr lang="en-AU" dirty="0" smtClean="0"/>
              <a:t> </a:t>
            </a:r>
            <a:r>
              <a:rPr lang="en-AU" dirty="0" err="1" smtClean="0"/>
              <a:t>molorere</a:t>
            </a:r>
            <a:r>
              <a:rPr lang="en-AU" dirty="0" smtClean="0"/>
              <a:t>, </a:t>
            </a:r>
            <a:r>
              <a:rPr lang="en-AU" dirty="0" err="1" smtClean="0"/>
              <a:t>cullaut</a:t>
            </a:r>
            <a:r>
              <a:rPr lang="en-AU" dirty="0" smtClean="0"/>
              <a:t> </a:t>
            </a:r>
            <a:r>
              <a:rPr lang="en-AU" dirty="0" err="1" smtClean="0"/>
              <a:t>adion</a:t>
            </a:r>
            <a:r>
              <a:rPr lang="en-AU" dirty="0" smtClean="0"/>
              <a:t> </a:t>
            </a:r>
            <a:r>
              <a:rPr lang="en-AU" dirty="0" err="1" smtClean="0"/>
              <a:t>est</a:t>
            </a:r>
            <a:r>
              <a:rPr lang="en-AU" dirty="0" smtClean="0"/>
              <a:t> </a:t>
            </a:r>
            <a:r>
              <a:rPr lang="en-AU" dirty="0" err="1" smtClean="0"/>
              <a:t>magnimp</a:t>
            </a:r>
            <a:r>
              <a:rPr lang="en-AU" dirty="0" smtClean="0"/>
              <a:t> </a:t>
            </a:r>
            <a:r>
              <a:rPr lang="en-AU" dirty="0" err="1" smtClean="0"/>
              <a:t>oremporibus</a:t>
            </a:r>
            <a:r>
              <a:rPr lang="en-AU" dirty="0" smtClean="0"/>
              <a:t>, </a:t>
            </a:r>
            <a:r>
              <a:rPr lang="en-AU" dirty="0" err="1" smtClean="0"/>
              <a:t>conem</a:t>
            </a:r>
            <a:r>
              <a:rPr lang="en-AU" dirty="0" smtClean="0"/>
              <a:t> </a:t>
            </a:r>
            <a:r>
              <a:rPr lang="en-AU" dirty="0" err="1" smtClean="0"/>
              <a:t>etur</a:t>
            </a:r>
            <a:r>
              <a:rPr lang="en-AU" dirty="0" smtClean="0"/>
              <a:t> </a:t>
            </a:r>
            <a:r>
              <a:rPr lang="en-AU" dirty="0" err="1" smtClean="0"/>
              <a:t>Adit</a:t>
            </a:r>
            <a:r>
              <a:rPr lang="en-AU" dirty="0" smtClean="0"/>
              <a:t> </a:t>
            </a:r>
            <a:r>
              <a:rPr lang="en-AU" dirty="0" err="1" smtClean="0"/>
              <a:t>eatas</a:t>
            </a:r>
            <a:r>
              <a:rPr lang="en-AU" dirty="0" smtClean="0"/>
              <a:t> re </a:t>
            </a:r>
            <a:r>
              <a:rPr lang="en-AU" dirty="0" err="1" smtClean="0"/>
              <a:t>nectoruntevelictatem</a:t>
            </a:r>
            <a:r>
              <a:rPr lang="en-AU" dirty="0" smtClean="0"/>
              <a:t> </a:t>
            </a:r>
            <a:r>
              <a:rPr lang="en-AU" dirty="0" err="1" smtClean="0"/>
              <a:t>quaeperum</a:t>
            </a:r>
            <a:endParaRPr lang="en-AU" dirty="0" smtClean="0"/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677865" y="1777050"/>
            <a:ext cx="8027985" cy="717593"/>
          </a:xfrm>
          <a:prstGeom prst="rect">
            <a:avLst/>
          </a:prstGeom>
        </p:spPr>
        <p:txBody>
          <a:bodyPr vert="horz"/>
          <a:lstStyle>
            <a:lvl1pPr algn="l">
              <a:defRPr sz="4400" b="1" i="0">
                <a:solidFill>
                  <a:srgbClr val="009AC7"/>
                </a:solidFill>
                <a:latin typeface="Verdana"/>
                <a:cs typeface="Verdana"/>
              </a:defRPr>
            </a:lvl1pPr>
          </a:lstStyle>
          <a:p>
            <a:r>
              <a:rPr lang="en-AU" sz="3600" dirty="0" smtClean="0">
                <a:solidFill>
                  <a:srgbClr val="009AC7"/>
                </a:solidFill>
              </a:rPr>
              <a:t>Headline (Verdana Bold)</a:t>
            </a:r>
            <a:endParaRPr lang="en-US" sz="3600" dirty="0">
              <a:solidFill>
                <a:srgbClr val="009AC7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27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fade/>
      </p:transition>
    </mc:Choice>
    <mc:Fallback xmlns="">
      <p:transition spd="slow" advClick="0" advTm="6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77866" y="2958265"/>
            <a:ext cx="4370400" cy="2501148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ts val="2400"/>
              </a:lnSpc>
              <a:spcBef>
                <a:spcPts val="0"/>
              </a:spcBef>
              <a:buFontTx/>
              <a:buNone/>
              <a:defRPr sz="1700" baseline="0">
                <a:latin typeface="Verdana"/>
              </a:defRPr>
            </a:lvl1pPr>
          </a:lstStyle>
          <a:p>
            <a:pPr lvl="0"/>
            <a:r>
              <a:rPr lang="en-AU" dirty="0" smtClean="0"/>
              <a:t>Text (Verdana Regular)</a:t>
            </a:r>
          </a:p>
          <a:p>
            <a:pPr lvl="0"/>
            <a:r>
              <a:rPr lang="en-AU" dirty="0" smtClean="0"/>
              <a:t>et </a:t>
            </a:r>
            <a:r>
              <a:rPr lang="en-AU" dirty="0" err="1" smtClean="0"/>
              <a:t>velicibus</a:t>
            </a:r>
            <a:r>
              <a:rPr lang="en-AU" dirty="0" smtClean="0"/>
              <a:t> el et </a:t>
            </a:r>
            <a:r>
              <a:rPr lang="en-AU" dirty="0" err="1" smtClean="0"/>
              <a:t>magnatet</a:t>
            </a:r>
            <a:r>
              <a:rPr lang="en-AU" dirty="0" smtClean="0"/>
              <a:t> am, </a:t>
            </a:r>
            <a:r>
              <a:rPr lang="en-AU" dirty="0" err="1" smtClean="0"/>
              <a:t>laborru</a:t>
            </a:r>
            <a:r>
              <a:rPr lang="en-AU" dirty="0" smtClean="0"/>
              <a:t> </a:t>
            </a:r>
            <a:r>
              <a:rPr lang="en-AU" dirty="0" err="1" smtClean="0"/>
              <a:t>mendips</a:t>
            </a:r>
            <a:r>
              <a:rPr lang="en-AU" dirty="0" smtClean="0"/>
              <a:t> </a:t>
            </a:r>
            <a:r>
              <a:rPr lang="en-AU" dirty="0" err="1" smtClean="0"/>
              <a:t>apieni</a:t>
            </a:r>
            <a:r>
              <a:rPr lang="en-AU" dirty="0" smtClean="0"/>
              <a:t> </a:t>
            </a:r>
            <a:r>
              <a:rPr lang="en-AU" dirty="0" err="1" smtClean="0"/>
              <a:t>omnimporibus</a:t>
            </a:r>
            <a:r>
              <a:rPr lang="en-AU" dirty="0" smtClean="0"/>
              <a:t> et </a:t>
            </a:r>
            <a:r>
              <a:rPr lang="en-AU" dirty="0" err="1" smtClean="0"/>
              <a:t>perepellut</a:t>
            </a:r>
            <a:r>
              <a:rPr lang="en-AU" dirty="0" smtClean="0"/>
              <a:t> </a:t>
            </a:r>
            <a:r>
              <a:rPr lang="en-AU" dirty="0" err="1" smtClean="0"/>
              <a:t>adis</a:t>
            </a:r>
            <a:r>
              <a:rPr lang="en-AU" dirty="0" smtClean="0"/>
              <a:t> </a:t>
            </a:r>
            <a:r>
              <a:rPr lang="en-AU" dirty="0" err="1" smtClean="0"/>
              <a:t>sequi</a:t>
            </a:r>
            <a:r>
              <a:rPr lang="en-AU" dirty="0" smtClean="0"/>
              <a:t> </a:t>
            </a:r>
            <a:r>
              <a:rPr lang="en-AU" dirty="0" err="1" smtClean="0"/>
              <a:t>cus</a:t>
            </a:r>
            <a:r>
              <a:rPr lang="en-AU" dirty="0" smtClean="0"/>
              <a:t> et </a:t>
            </a:r>
            <a:r>
              <a:rPr lang="en-AU" dirty="0" err="1" smtClean="0"/>
              <a:t>aliquid</a:t>
            </a:r>
            <a:r>
              <a:rPr lang="en-AU" dirty="0" smtClean="0"/>
              <a:t> </a:t>
            </a:r>
            <a:r>
              <a:rPr lang="en-AU" dirty="0" err="1" smtClean="0"/>
              <a:t>molorere</a:t>
            </a:r>
            <a:r>
              <a:rPr lang="en-AU" dirty="0" smtClean="0"/>
              <a:t>, </a:t>
            </a:r>
            <a:r>
              <a:rPr lang="en-AU" dirty="0" err="1" smtClean="0"/>
              <a:t>cullaut</a:t>
            </a:r>
            <a:r>
              <a:rPr lang="en-AU" dirty="0" smtClean="0"/>
              <a:t> </a:t>
            </a:r>
            <a:r>
              <a:rPr lang="en-AU" dirty="0" err="1" smtClean="0"/>
              <a:t>adion</a:t>
            </a:r>
            <a:r>
              <a:rPr lang="en-AU" dirty="0" smtClean="0"/>
              <a:t> </a:t>
            </a:r>
            <a:r>
              <a:rPr lang="en-AU" dirty="0" err="1" smtClean="0"/>
              <a:t>est</a:t>
            </a:r>
            <a:r>
              <a:rPr lang="en-AU" dirty="0" smtClean="0"/>
              <a:t> </a:t>
            </a:r>
            <a:r>
              <a:rPr lang="en-AU" dirty="0" err="1" smtClean="0"/>
              <a:t>magnimp</a:t>
            </a:r>
            <a:r>
              <a:rPr lang="en-AU" dirty="0" smtClean="0"/>
              <a:t> </a:t>
            </a:r>
            <a:r>
              <a:rPr lang="en-AU" dirty="0" err="1" smtClean="0"/>
              <a:t>oremporibus</a:t>
            </a:r>
            <a:r>
              <a:rPr lang="en-AU" dirty="0" smtClean="0"/>
              <a:t>, </a:t>
            </a:r>
            <a:r>
              <a:rPr lang="en-AU" dirty="0" err="1" smtClean="0"/>
              <a:t>conem</a:t>
            </a:r>
            <a:r>
              <a:rPr lang="en-AU" dirty="0" smtClean="0"/>
              <a:t> </a:t>
            </a:r>
            <a:r>
              <a:rPr lang="en-AU" dirty="0" err="1" smtClean="0"/>
              <a:t>etur</a:t>
            </a:r>
            <a:r>
              <a:rPr lang="en-AU" dirty="0" smtClean="0"/>
              <a:t> </a:t>
            </a:r>
            <a:r>
              <a:rPr lang="en-AU" dirty="0" err="1" smtClean="0"/>
              <a:t>Adit</a:t>
            </a:r>
            <a:r>
              <a:rPr lang="en-AU" dirty="0" smtClean="0"/>
              <a:t> </a:t>
            </a:r>
            <a:r>
              <a:rPr lang="en-AU" dirty="0" err="1" smtClean="0"/>
              <a:t>eatas</a:t>
            </a:r>
            <a:r>
              <a:rPr lang="en-AU" dirty="0" smtClean="0"/>
              <a:t> re </a:t>
            </a:r>
            <a:r>
              <a:rPr lang="en-AU" dirty="0" err="1" smtClean="0"/>
              <a:t>nectoruntevelictatem</a:t>
            </a:r>
            <a:r>
              <a:rPr lang="en-AU" dirty="0" smtClean="0"/>
              <a:t> </a:t>
            </a:r>
            <a:r>
              <a:rPr lang="en-AU" dirty="0" err="1" smtClean="0"/>
              <a:t>quaeperum</a:t>
            </a:r>
            <a:endParaRPr lang="en-AU" dirty="0" smtClean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677866" y="1245262"/>
            <a:ext cx="4370400" cy="1177781"/>
          </a:xfrm>
          <a:prstGeom prst="rect">
            <a:avLst/>
          </a:prstGeom>
        </p:spPr>
        <p:txBody>
          <a:bodyPr vert="horz"/>
          <a:lstStyle>
            <a:lvl1pPr algn="l">
              <a:defRPr sz="3600" b="1" i="0">
                <a:solidFill>
                  <a:srgbClr val="009AC7"/>
                </a:solidFill>
                <a:latin typeface="Verdana"/>
                <a:cs typeface="Verdana"/>
              </a:defRPr>
            </a:lvl1pPr>
          </a:lstStyle>
          <a:p>
            <a:r>
              <a:rPr lang="en-AU" sz="3600" dirty="0" smtClean="0"/>
              <a:t>Headline </a:t>
            </a:r>
            <a:br>
              <a:rPr lang="en-AU" sz="3600" dirty="0" smtClean="0"/>
            </a:br>
            <a:r>
              <a:rPr lang="en-AU" sz="3600" dirty="0" smtClean="0"/>
              <a:t>(Verdana Bold)</a:t>
            </a:r>
            <a:endParaRPr lang="en-US" sz="360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5684463" y="1245262"/>
            <a:ext cx="3096000" cy="56127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343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fade/>
      </p:transition>
    </mc:Choice>
    <mc:Fallback xmlns="">
      <p:transition spd="slow" advClick="0" advTm="6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A Text and multip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77866" y="2958265"/>
            <a:ext cx="4370400" cy="2501148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ts val="2400"/>
              </a:lnSpc>
              <a:spcBef>
                <a:spcPts val="0"/>
              </a:spcBef>
              <a:buFontTx/>
              <a:buNone/>
              <a:defRPr sz="1700" baseline="0">
                <a:latin typeface="Verdana"/>
              </a:defRPr>
            </a:lvl1pPr>
          </a:lstStyle>
          <a:p>
            <a:pPr lvl="0"/>
            <a:r>
              <a:rPr lang="en-AU" dirty="0" smtClean="0"/>
              <a:t>Text (Verdana Regular)</a:t>
            </a:r>
          </a:p>
          <a:p>
            <a:pPr lvl="0"/>
            <a:r>
              <a:rPr lang="en-AU" dirty="0" smtClean="0"/>
              <a:t>et </a:t>
            </a:r>
            <a:r>
              <a:rPr lang="en-AU" dirty="0" err="1" smtClean="0"/>
              <a:t>velicibus</a:t>
            </a:r>
            <a:r>
              <a:rPr lang="en-AU" dirty="0" smtClean="0"/>
              <a:t> el et </a:t>
            </a:r>
            <a:r>
              <a:rPr lang="en-AU" dirty="0" err="1" smtClean="0"/>
              <a:t>magnatet</a:t>
            </a:r>
            <a:r>
              <a:rPr lang="en-AU" dirty="0" smtClean="0"/>
              <a:t> am, </a:t>
            </a:r>
            <a:r>
              <a:rPr lang="en-AU" dirty="0" err="1" smtClean="0"/>
              <a:t>laborru</a:t>
            </a:r>
            <a:r>
              <a:rPr lang="en-AU" dirty="0" smtClean="0"/>
              <a:t> </a:t>
            </a:r>
            <a:r>
              <a:rPr lang="en-AU" dirty="0" err="1" smtClean="0"/>
              <a:t>mendips</a:t>
            </a:r>
            <a:r>
              <a:rPr lang="en-AU" dirty="0" smtClean="0"/>
              <a:t> </a:t>
            </a:r>
            <a:r>
              <a:rPr lang="en-AU" dirty="0" err="1" smtClean="0"/>
              <a:t>apieni</a:t>
            </a:r>
            <a:r>
              <a:rPr lang="en-AU" dirty="0" smtClean="0"/>
              <a:t> </a:t>
            </a:r>
            <a:r>
              <a:rPr lang="en-AU" dirty="0" err="1" smtClean="0"/>
              <a:t>omnimporibus</a:t>
            </a:r>
            <a:r>
              <a:rPr lang="en-AU" dirty="0" smtClean="0"/>
              <a:t> et </a:t>
            </a:r>
            <a:r>
              <a:rPr lang="en-AU" dirty="0" err="1" smtClean="0"/>
              <a:t>perepellut</a:t>
            </a:r>
            <a:r>
              <a:rPr lang="en-AU" dirty="0" smtClean="0"/>
              <a:t> </a:t>
            </a:r>
            <a:r>
              <a:rPr lang="en-AU" dirty="0" err="1" smtClean="0"/>
              <a:t>adis</a:t>
            </a:r>
            <a:r>
              <a:rPr lang="en-AU" dirty="0" smtClean="0"/>
              <a:t> </a:t>
            </a:r>
            <a:r>
              <a:rPr lang="en-AU" dirty="0" err="1" smtClean="0"/>
              <a:t>sequi</a:t>
            </a:r>
            <a:r>
              <a:rPr lang="en-AU" dirty="0" smtClean="0"/>
              <a:t> </a:t>
            </a:r>
            <a:r>
              <a:rPr lang="en-AU" dirty="0" err="1" smtClean="0"/>
              <a:t>cus</a:t>
            </a:r>
            <a:r>
              <a:rPr lang="en-AU" dirty="0" smtClean="0"/>
              <a:t> et </a:t>
            </a:r>
            <a:r>
              <a:rPr lang="en-AU" dirty="0" err="1" smtClean="0"/>
              <a:t>aliquid</a:t>
            </a:r>
            <a:r>
              <a:rPr lang="en-AU" dirty="0" smtClean="0"/>
              <a:t> </a:t>
            </a:r>
            <a:r>
              <a:rPr lang="en-AU" dirty="0" err="1" smtClean="0"/>
              <a:t>molorere</a:t>
            </a:r>
            <a:r>
              <a:rPr lang="en-AU" dirty="0" smtClean="0"/>
              <a:t>, </a:t>
            </a:r>
            <a:r>
              <a:rPr lang="en-AU" dirty="0" err="1" smtClean="0"/>
              <a:t>cullaut</a:t>
            </a:r>
            <a:r>
              <a:rPr lang="en-AU" dirty="0" smtClean="0"/>
              <a:t> </a:t>
            </a:r>
            <a:r>
              <a:rPr lang="en-AU" dirty="0" err="1" smtClean="0"/>
              <a:t>adion</a:t>
            </a:r>
            <a:r>
              <a:rPr lang="en-AU" dirty="0" smtClean="0"/>
              <a:t> </a:t>
            </a:r>
            <a:r>
              <a:rPr lang="en-AU" dirty="0" err="1" smtClean="0"/>
              <a:t>est</a:t>
            </a:r>
            <a:r>
              <a:rPr lang="en-AU" dirty="0" smtClean="0"/>
              <a:t> </a:t>
            </a:r>
            <a:r>
              <a:rPr lang="en-AU" dirty="0" err="1" smtClean="0"/>
              <a:t>magnimp</a:t>
            </a:r>
            <a:r>
              <a:rPr lang="en-AU" dirty="0" smtClean="0"/>
              <a:t> </a:t>
            </a:r>
            <a:r>
              <a:rPr lang="en-AU" dirty="0" err="1" smtClean="0"/>
              <a:t>oremporibus</a:t>
            </a:r>
            <a:r>
              <a:rPr lang="en-AU" dirty="0" smtClean="0"/>
              <a:t>, </a:t>
            </a:r>
            <a:r>
              <a:rPr lang="en-AU" dirty="0" err="1" smtClean="0"/>
              <a:t>conem</a:t>
            </a:r>
            <a:r>
              <a:rPr lang="en-AU" dirty="0" smtClean="0"/>
              <a:t> </a:t>
            </a:r>
            <a:r>
              <a:rPr lang="en-AU" dirty="0" err="1" smtClean="0"/>
              <a:t>etur</a:t>
            </a:r>
            <a:r>
              <a:rPr lang="en-AU" dirty="0" smtClean="0"/>
              <a:t> </a:t>
            </a:r>
            <a:r>
              <a:rPr lang="en-AU" dirty="0" err="1" smtClean="0"/>
              <a:t>Adit</a:t>
            </a:r>
            <a:r>
              <a:rPr lang="en-AU" dirty="0" smtClean="0"/>
              <a:t> </a:t>
            </a:r>
            <a:r>
              <a:rPr lang="en-AU" dirty="0" err="1" smtClean="0"/>
              <a:t>eatas</a:t>
            </a:r>
            <a:r>
              <a:rPr lang="en-AU" dirty="0" smtClean="0"/>
              <a:t> re </a:t>
            </a:r>
            <a:r>
              <a:rPr lang="en-AU" dirty="0" err="1" smtClean="0"/>
              <a:t>nectoruntevelictatem</a:t>
            </a:r>
            <a:r>
              <a:rPr lang="en-AU" dirty="0" smtClean="0"/>
              <a:t> </a:t>
            </a:r>
            <a:r>
              <a:rPr lang="en-AU" dirty="0" err="1" smtClean="0"/>
              <a:t>quaeperum</a:t>
            </a:r>
            <a:endParaRPr lang="en-AU" dirty="0" smtClean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677866" y="1245262"/>
            <a:ext cx="4370400" cy="1177781"/>
          </a:xfrm>
          <a:prstGeom prst="rect">
            <a:avLst/>
          </a:prstGeom>
        </p:spPr>
        <p:txBody>
          <a:bodyPr vert="horz"/>
          <a:lstStyle>
            <a:lvl1pPr algn="l">
              <a:defRPr sz="3600" b="1" i="0">
                <a:solidFill>
                  <a:srgbClr val="009AC7"/>
                </a:solidFill>
                <a:latin typeface="Verdana"/>
                <a:cs typeface="Verdana"/>
              </a:defRPr>
            </a:lvl1pPr>
          </a:lstStyle>
          <a:p>
            <a:r>
              <a:rPr lang="en-AU" sz="3600" dirty="0" smtClean="0"/>
              <a:t>Headline </a:t>
            </a:r>
            <a:br>
              <a:rPr lang="en-AU" sz="3600" dirty="0" smtClean="0"/>
            </a:br>
            <a:r>
              <a:rPr lang="en-AU" sz="3600" dirty="0" smtClean="0"/>
              <a:t>(Verdana Bold)</a:t>
            </a:r>
            <a:endParaRPr lang="en-US" sz="360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5684463" y="2958265"/>
            <a:ext cx="3096000" cy="389973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5684463" y="1245261"/>
            <a:ext cx="1439998" cy="117778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7340465" y="1245261"/>
            <a:ext cx="1439998" cy="117778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515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fade/>
      </p:transition>
    </mc:Choice>
    <mc:Fallback xmlns="">
      <p:transition spd="slow" advClick="0" advTm="6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B Text and multip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77866" y="2958265"/>
            <a:ext cx="4370400" cy="2501148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ts val="2400"/>
              </a:lnSpc>
              <a:spcBef>
                <a:spcPts val="0"/>
              </a:spcBef>
              <a:buFontTx/>
              <a:buNone/>
              <a:defRPr sz="1700" baseline="0">
                <a:latin typeface="Verdana"/>
              </a:defRPr>
            </a:lvl1pPr>
          </a:lstStyle>
          <a:p>
            <a:pPr lvl="0"/>
            <a:r>
              <a:rPr lang="en-AU" dirty="0" smtClean="0"/>
              <a:t>Text (Verdana Regular)</a:t>
            </a:r>
          </a:p>
          <a:p>
            <a:pPr lvl="0"/>
            <a:r>
              <a:rPr lang="en-AU" dirty="0" smtClean="0"/>
              <a:t>et </a:t>
            </a:r>
            <a:r>
              <a:rPr lang="en-AU" dirty="0" err="1" smtClean="0"/>
              <a:t>velicibus</a:t>
            </a:r>
            <a:r>
              <a:rPr lang="en-AU" dirty="0" smtClean="0"/>
              <a:t> el et </a:t>
            </a:r>
            <a:r>
              <a:rPr lang="en-AU" dirty="0" err="1" smtClean="0"/>
              <a:t>magnatet</a:t>
            </a:r>
            <a:r>
              <a:rPr lang="en-AU" dirty="0" smtClean="0"/>
              <a:t> am, </a:t>
            </a:r>
            <a:r>
              <a:rPr lang="en-AU" dirty="0" err="1" smtClean="0"/>
              <a:t>laborru</a:t>
            </a:r>
            <a:r>
              <a:rPr lang="en-AU" dirty="0" smtClean="0"/>
              <a:t> </a:t>
            </a:r>
            <a:r>
              <a:rPr lang="en-AU" dirty="0" err="1" smtClean="0"/>
              <a:t>mendips</a:t>
            </a:r>
            <a:r>
              <a:rPr lang="en-AU" dirty="0" smtClean="0"/>
              <a:t> </a:t>
            </a:r>
            <a:r>
              <a:rPr lang="en-AU" dirty="0" err="1" smtClean="0"/>
              <a:t>apieni</a:t>
            </a:r>
            <a:r>
              <a:rPr lang="en-AU" dirty="0" smtClean="0"/>
              <a:t> </a:t>
            </a:r>
            <a:r>
              <a:rPr lang="en-AU" dirty="0" err="1" smtClean="0"/>
              <a:t>omnimporibus</a:t>
            </a:r>
            <a:r>
              <a:rPr lang="en-AU" dirty="0" smtClean="0"/>
              <a:t> et </a:t>
            </a:r>
            <a:r>
              <a:rPr lang="en-AU" dirty="0" err="1" smtClean="0"/>
              <a:t>perepellut</a:t>
            </a:r>
            <a:r>
              <a:rPr lang="en-AU" dirty="0" smtClean="0"/>
              <a:t> </a:t>
            </a:r>
            <a:r>
              <a:rPr lang="en-AU" dirty="0" err="1" smtClean="0"/>
              <a:t>adis</a:t>
            </a:r>
            <a:r>
              <a:rPr lang="en-AU" dirty="0" smtClean="0"/>
              <a:t> </a:t>
            </a:r>
            <a:r>
              <a:rPr lang="en-AU" dirty="0" err="1" smtClean="0"/>
              <a:t>sequi</a:t>
            </a:r>
            <a:r>
              <a:rPr lang="en-AU" dirty="0" smtClean="0"/>
              <a:t> </a:t>
            </a:r>
            <a:r>
              <a:rPr lang="en-AU" dirty="0" err="1" smtClean="0"/>
              <a:t>cus</a:t>
            </a:r>
            <a:r>
              <a:rPr lang="en-AU" dirty="0" smtClean="0"/>
              <a:t> et </a:t>
            </a:r>
            <a:r>
              <a:rPr lang="en-AU" dirty="0" err="1" smtClean="0"/>
              <a:t>aliquid</a:t>
            </a:r>
            <a:r>
              <a:rPr lang="en-AU" dirty="0" smtClean="0"/>
              <a:t> </a:t>
            </a:r>
            <a:r>
              <a:rPr lang="en-AU" dirty="0" err="1" smtClean="0"/>
              <a:t>molorere</a:t>
            </a:r>
            <a:r>
              <a:rPr lang="en-AU" dirty="0" smtClean="0"/>
              <a:t>, </a:t>
            </a:r>
            <a:r>
              <a:rPr lang="en-AU" dirty="0" err="1" smtClean="0"/>
              <a:t>cullaut</a:t>
            </a:r>
            <a:r>
              <a:rPr lang="en-AU" dirty="0" smtClean="0"/>
              <a:t> </a:t>
            </a:r>
            <a:r>
              <a:rPr lang="en-AU" dirty="0" err="1" smtClean="0"/>
              <a:t>adion</a:t>
            </a:r>
            <a:r>
              <a:rPr lang="en-AU" dirty="0" smtClean="0"/>
              <a:t> </a:t>
            </a:r>
            <a:r>
              <a:rPr lang="en-AU" dirty="0" err="1" smtClean="0"/>
              <a:t>est</a:t>
            </a:r>
            <a:r>
              <a:rPr lang="en-AU" dirty="0" smtClean="0"/>
              <a:t> </a:t>
            </a:r>
            <a:r>
              <a:rPr lang="en-AU" dirty="0" err="1" smtClean="0"/>
              <a:t>magnimp</a:t>
            </a:r>
            <a:r>
              <a:rPr lang="en-AU" dirty="0" smtClean="0"/>
              <a:t> </a:t>
            </a:r>
            <a:r>
              <a:rPr lang="en-AU" dirty="0" err="1" smtClean="0"/>
              <a:t>oremporibus</a:t>
            </a:r>
            <a:r>
              <a:rPr lang="en-AU" dirty="0" smtClean="0"/>
              <a:t>, </a:t>
            </a:r>
            <a:r>
              <a:rPr lang="en-AU" dirty="0" err="1" smtClean="0"/>
              <a:t>conem</a:t>
            </a:r>
            <a:r>
              <a:rPr lang="en-AU" dirty="0" smtClean="0"/>
              <a:t> </a:t>
            </a:r>
            <a:r>
              <a:rPr lang="en-AU" dirty="0" err="1" smtClean="0"/>
              <a:t>etur</a:t>
            </a:r>
            <a:r>
              <a:rPr lang="en-AU" dirty="0" smtClean="0"/>
              <a:t> </a:t>
            </a:r>
            <a:r>
              <a:rPr lang="en-AU" dirty="0" err="1" smtClean="0"/>
              <a:t>Adit</a:t>
            </a:r>
            <a:r>
              <a:rPr lang="en-AU" dirty="0" smtClean="0"/>
              <a:t> </a:t>
            </a:r>
            <a:r>
              <a:rPr lang="en-AU" dirty="0" err="1" smtClean="0"/>
              <a:t>eatas</a:t>
            </a:r>
            <a:r>
              <a:rPr lang="en-AU" dirty="0" smtClean="0"/>
              <a:t> re </a:t>
            </a:r>
            <a:r>
              <a:rPr lang="en-AU" dirty="0" err="1" smtClean="0"/>
              <a:t>nectoruntevelictatem</a:t>
            </a:r>
            <a:r>
              <a:rPr lang="en-AU" dirty="0" smtClean="0"/>
              <a:t> </a:t>
            </a:r>
            <a:r>
              <a:rPr lang="en-AU" dirty="0" err="1" smtClean="0"/>
              <a:t>quaeperum</a:t>
            </a:r>
            <a:endParaRPr lang="en-AU" dirty="0" smtClean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677866" y="1245262"/>
            <a:ext cx="4370400" cy="1177781"/>
          </a:xfrm>
          <a:prstGeom prst="rect">
            <a:avLst/>
          </a:prstGeom>
        </p:spPr>
        <p:txBody>
          <a:bodyPr vert="horz"/>
          <a:lstStyle>
            <a:lvl1pPr algn="l">
              <a:defRPr sz="3600" b="1" i="0">
                <a:solidFill>
                  <a:srgbClr val="009AC7"/>
                </a:solidFill>
                <a:latin typeface="Verdana"/>
                <a:cs typeface="Verdana"/>
              </a:defRPr>
            </a:lvl1pPr>
          </a:lstStyle>
          <a:p>
            <a:r>
              <a:rPr lang="en-AU" sz="3600" dirty="0" smtClean="0"/>
              <a:t>Headline </a:t>
            </a:r>
            <a:br>
              <a:rPr lang="en-AU" sz="3600" dirty="0" smtClean="0"/>
            </a:br>
            <a:r>
              <a:rPr lang="en-AU" sz="3600" dirty="0" smtClean="0"/>
              <a:t>(Verdana Bold)</a:t>
            </a:r>
            <a:endParaRPr lang="en-US" sz="360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5684463" y="1245262"/>
            <a:ext cx="3096000" cy="26642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5684463" y="4192788"/>
            <a:ext cx="1439998" cy="12666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7340465" y="4192788"/>
            <a:ext cx="1439998" cy="12666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01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fade/>
      </p:transition>
    </mc:Choice>
    <mc:Fallback xmlns="">
      <p:transition spd="slow" advClick="0" advTm="6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A Multip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71512" y="1245262"/>
            <a:ext cx="4379913" cy="26642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71511" y="4192788"/>
            <a:ext cx="2052000" cy="12666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2999425" y="4192788"/>
            <a:ext cx="2052000" cy="12666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5684463" y="1245262"/>
            <a:ext cx="3096000" cy="56127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803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fade/>
      </p:transition>
    </mc:Choice>
    <mc:Fallback xmlns="">
      <p:transition spd="slow" advClick="0" advTm="6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B Multip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5684463" y="1245262"/>
            <a:ext cx="3096000" cy="26642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5684463" y="4192788"/>
            <a:ext cx="1439998" cy="12666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7340465" y="4192788"/>
            <a:ext cx="1439998" cy="12666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71512" y="1245262"/>
            <a:ext cx="4379913" cy="26642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71511" y="4192788"/>
            <a:ext cx="2052000" cy="12666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2999425" y="4192788"/>
            <a:ext cx="2052000" cy="12666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353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fade/>
      </p:transition>
    </mc:Choice>
    <mc:Fallback xmlns="">
      <p:transition spd="slow" advClick="0" advTm="6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A Fu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660400" y="1245262"/>
            <a:ext cx="8120063" cy="56127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058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fade/>
      </p:transition>
    </mc:Choice>
    <mc:Fallback xmlns="">
      <p:transition spd="slow" advClick="0" advTm="6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B Fu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660400" y="1245262"/>
            <a:ext cx="8120063" cy="42157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>
              <a:buFontTx/>
              <a:buNone/>
              <a:defRPr sz="1200" b="0" i="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589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fade/>
      </p:transition>
    </mc:Choice>
    <mc:Fallback xmlns="">
      <p:transition spd="slow" advClick="0" advTm="6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563" y="357188"/>
            <a:ext cx="4176900" cy="612000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9919969" y="1758348"/>
            <a:ext cx="914400" cy="914400"/>
          </a:xfrm>
          <a:prstGeom prst="rect">
            <a:avLst/>
          </a:prstGeom>
        </p:spPr>
        <p:txBody>
          <a:bodyPr wrap="none" rtlCol="0" anchor="t">
            <a:normAutofit/>
          </a:bodyPr>
          <a:lstStyle/>
          <a:p>
            <a:endParaRPr lang="en-US" dirty="0" err="1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60400" y="6383338"/>
            <a:ext cx="642730" cy="47466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rgbClr val="009AC7"/>
                </a:solidFill>
                <a:latin typeface="Verdana"/>
                <a:cs typeface="Verdana"/>
              </a:defRPr>
            </a:lvl1pPr>
          </a:lstStyle>
          <a:p>
            <a:fld id="{218B9C4F-B695-C54C-924B-61748EE6A7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6727825" y="63833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C56B5-A700-544C-8720-C289028A981D}" type="datetime2">
              <a:rPr lang="en-NZ" smtClean="0"/>
              <a:pPr/>
              <a:t>Wednesday, 27 April 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00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6" r:id="rId5"/>
    <p:sldLayoutId id="2147483657" r:id="rId6"/>
    <p:sldLayoutId id="2147483655" r:id="rId7"/>
    <p:sldLayoutId id="2147483658" r:id="rId8"/>
    <p:sldLayoutId id="2147483659" r:id="rId9"/>
    <p:sldLayoutId id="2147483660" r:id="rId10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fade/>
      </p:transition>
    </mc:Choice>
    <mc:Fallback xmlns="">
      <p:transition spd="slow" advClick="0" advTm="6000">
        <p:fade/>
      </p:transition>
    </mc:Fallback>
  </mc:AlternateConten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rary.auckland.ac.nz/workshops/" TargetMode="External"/><Relationship Id="rId4" Type="http://schemas.openxmlformats.org/officeDocument/2006/relationships/hyperlink" Target="http://www.library.auckland.ac.nz/ask-a-librarian/" TargetMode="External"/><Relationship Id="rId1" Type="http://schemas.openxmlformats.org/officeDocument/2006/relationships/slideLayout" Target="../slideLayouts/slideLayout10.xml"/><Relationship Id="rId2" Type="http://schemas.openxmlformats.org/officeDocument/2006/relationships/hyperlink" Target="http://www.library.auckland.ac.nz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hyperlink" Target="https://www.flexiblelearning.auckland.ac.nz/stepps/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28308" y="1959318"/>
            <a:ext cx="8027984" cy="836561"/>
          </a:xfrm>
        </p:spPr>
        <p:txBody>
          <a:bodyPr/>
          <a:lstStyle/>
          <a:p>
            <a:pPr algn="ctr"/>
            <a:r>
              <a:rPr lang="en-US" sz="4400" dirty="0" smtClean="0"/>
              <a:t>The difference between Academic versus non-Academic information</a:t>
            </a:r>
            <a:endParaRPr lang="en-US" sz="44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210979" y="954027"/>
            <a:ext cx="4615490" cy="573307"/>
          </a:xfrm>
        </p:spPr>
        <p:txBody>
          <a:bodyPr/>
          <a:lstStyle/>
          <a:p>
            <a:pPr algn="r"/>
            <a:r>
              <a:rPr lang="en-US" sz="2000" dirty="0" smtClean="0"/>
              <a:t>PG </a:t>
            </a:r>
            <a:r>
              <a:rPr lang="en-US" sz="2000" dirty="0" err="1" smtClean="0"/>
              <a:t>Poutama</a:t>
            </a:r>
            <a:r>
              <a:rPr lang="en-US" sz="2000" dirty="0" smtClean="0"/>
              <a:t> STEPPS Tools 2016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785" y="318266"/>
            <a:ext cx="4227309" cy="507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4738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fade/>
      </p:transition>
    </mc:Choice>
    <mc:Fallback xmlns="">
      <p:transition spd="slow" advClick="0" advTm="6000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768398" y="2788231"/>
            <a:ext cx="8027987" cy="31797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To find out more about searching for Academic sources of information visit:</a:t>
            </a:r>
            <a:endParaRPr lang="en-US" dirty="0" smtClean="0"/>
          </a:p>
          <a:p>
            <a:r>
              <a:rPr lang="en-NZ" dirty="0" smtClean="0">
                <a:solidFill>
                  <a:srgbClr val="1F92E1"/>
                </a:solidFill>
                <a:hlinkClick r:id="rId2"/>
              </a:rPr>
              <a:t>http</a:t>
            </a:r>
            <a:r>
              <a:rPr lang="en-NZ" dirty="0">
                <a:solidFill>
                  <a:srgbClr val="1F92E1"/>
                </a:solidFill>
                <a:hlinkClick r:id="rId2"/>
              </a:rPr>
              <a:t>://www.library.auckland.ac.nz</a:t>
            </a:r>
            <a:r>
              <a:rPr lang="en-NZ" dirty="0" smtClean="0">
                <a:solidFill>
                  <a:srgbClr val="1F92E1"/>
                </a:solidFill>
                <a:hlinkClick r:id="rId2"/>
              </a:rPr>
              <a:t>/</a:t>
            </a:r>
            <a:r>
              <a:rPr lang="en-NZ" dirty="0" smtClean="0">
                <a:solidFill>
                  <a:srgbClr val="1F92E1"/>
                </a:solidFill>
              </a:rPr>
              <a:t> </a:t>
            </a:r>
            <a:endParaRPr lang="en-NZ" dirty="0">
              <a:solidFill>
                <a:srgbClr val="1F92E1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Workshops to learn about searching for </a:t>
            </a:r>
            <a:r>
              <a:rPr lang="en-US" dirty="0"/>
              <a:t>A</a:t>
            </a:r>
            <a:r>
              <a:rPr lang="en-US" dirty="0" smtClean="0"/>
              <a:t>cademic sources of information</a:t>
            </a:r>
            <a:r>
              <a:rPr lang="en-US" dirty="0" smtClean="0"/>
              <a:t>:</a:t>
            </a:r>
          </a:p>
          <a:p>
            <a:r>
              <a:rPr lang="en-US" dirty="0">
                <a:hlinkClick r:id="rId3"/>
              </a:rPr>
              <a:t>https://www.library.auckland.ac.nz/workshops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Ask a </a:t>
            </a:r>
            <a:r>
              <a:rPr lang="en-US" dirty="0" smtClean="0"/>
              <a:t>Librarian about Academic searching:</a:t>
            </a:r>
            <a:endParaRPr lang="en-US" dirty="0"/>
          </a:p>
          <a:p>
            <a:r>
              <a:rPr lang="en-US" dirty="0">
                <a:solidFill>
                  <a:srgbClr val="1F92E1"/>
                </a:solidFill>
                <a:hlinkClick r:id="rId4"/>
              </a:rPr>
              <a:t>http://www.library.auckland.ac.nz/ask-a-librarian/</a:t>
            </a:r>
            <a:r>
              <a:rPr lang="en-US" dirty="0">
                <a:solidFill>
                  <a:srgbClr val="1F92E1"/>
                </a:solidFill>
              </a:rPr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033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fade/>
      </p:transition>
    </mc:Choice>
    <mc:Fallback xmlns="">
      <p:transition spd="slow" advClick="0" advTm="6000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28308" y="2810331"/>
            <a:ext cx="8027984" cy="836561"/>
          </a:xfrm>
        </p:spPr>
        <p:txBody>
          <a:bodyPr/>
          <a:lstStyle/>
          <a:p>
            <a:pPr algn="ctr"/>
            <a:r>
              <a:rPr lang="en-US" sz="4400" dirty="0" smtClean="0"/>
              <a:t>All the best with your study.</a:t>
            </a:r>
            <a:endParaRPr lang="en-US" sz="44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210979" y="954027"/>
            <a:ext cx="4615490" cy="573307"/>
          </a:xfrm>
        </p:spPr>
        <p:txBody>
          <a:bodyPr/>
          <a:lstStyle/>
          <a:p>
            <a:pPr algn="r"/>
            <a:r>
              <a:rPr lang="en-US" sz="2000" dirty="0" smtClean="0"/>
              <a:t>PG </a:t>
            </a:r>
            <a:r>
              <a:rPr lang="en-US" sz="2000" dirty="0" err="1" smtClean="0"/>
              <a:t>Poutama</a:t>
            </a:r>
            <a:r>
              <a:rPr lang="en-US" sz="2000" dirty="0" smtClean="0"/>
              <a:t> STEPPS Tools 2016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785" y="318266"/>
            <a:ext cx="4227309" cy="507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493424" y="1437299"/>
            <a:ext cx="83692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NZ" dirty="0">
                <a:hlinkClick r:id="rId4"/>
              </a:rPr>
              <a:t>https://www.flexiblelearning.auckland.ac.nz/stepps</a:t>
            </a:r>
            <a:r>
              <a:rPr lang="en-NZ" dirty="0" smtClean="0">
                <a:hlinkClick r:id="rId4"/>
              </a:rPr>
              <a:t>/</a:t>
            </a:r>
            <a:r>
              <a:rPr lang="en-NZ" dirty="0" smtClean="0"/>
              <a:t>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231896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fade/>
      </p:transition>
    </mc:Choice>
    <mc:Fallback>
      <p:transition xmlns:p14="http://schemas.microsoft.com/office/powerpoint/2010/main" spd="slow" advClick="0" advTm="5000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22218" y="2427199"/>
            <a:ext cx="7483632" cy="650107"/>
          </a:xfrm>
        </p:spPr>
        <p:txBody>
          <a:bodyPr/>
          <a:lstStyle/>
          <a:p>
            <a:r>
              <a:rPr lang="en-US" sz="2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View the following </a:t>
            </a:r>
            <a:r>
              <a:rPr lang="en-US" sz="2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 minute power point that illustrates the differences between </a:t>
            </a:r>
            <a:r>
              <a:rPr lang="en-US" sz="2400" b="0" dirty="0" smtClean="0">
                <a:solidFill>
                  <a:srgbClr val="0F7674"/>
                </a:solidFill>
              </a:rPr>
              <a:t>Academic</a:t>
            </a:r>
            <a:r>
              <a:rPr lang="en-US" sz="2400" b="0" dirty="0" smtClean="0">
                <a:solidFill>
                  <a:srgbClr val="1F92E1"/>
                </a:solidFill>
              </a:rPr>
              <a:t> </a:t>
            </a:r>
            <a:r>
              <a:rPr lang="en-US" sz="2400" b="0" dirty="0" smtClean="0">
                <a:solidFill>
                  <a:schemeClr val="tx1"/>
                </a:solidFill>
              </a:rPr>
              <a:t>and</a:t>
            </a:r>
            <a:r>
              <a:rPr lang="en-US" sz="2400" b="0" dirty="0" smtClean="0">
                <a:solidFill>
                  <a:srgbClr val="1F92E1"/>
                </a:solidFill>
              </a:rPr>
              <a:t> non-Academic </a:t>
            </a:r>
            <a:r>
              <a:rPr lang="en-US" sz="2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information.</a:t>
            </a:r>
            <a:r>
              <a:rPr lang="en-US" sz="2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2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2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2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2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0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View </a:t>
            </a:r>
            <a:r>
              <a:rPr lang="en-US" sz="20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this power point by </a:t>
            </a:r>
            <a:r>
              <a:rPr lang="en-US" sz="20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opening it</a:t>
            </a:r>
            <a:r>
              <a:rPr lang="en-US" sz="20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“Full Screen View” or “Reading View” mode.</a:t>
            </a:r>
            <a:endParaRPr lang="en-US" sz="20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82" y="499335"/>
            <a:ext cx="3857920" cy="46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7699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8000">
        <p:fade/>
      </p:transition>
    </mc:Choice>
    <mc:Fallback>
      <p:transition xmlns:p14="http://schemas.microsoft.com/office/powerpoint/2010/main" spd="slow" advClick="0" advTm="8000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5036250" y="1754501"/>
            <a:ext cx="3745448" cy="3431835"/>
            <a:chOff x="5036250" y="1754501"/>
            <a:chExt cx="3745448" cy="3431835"/>
          </a:xfrm>
        </p:grpSpPr>
        <p:sp>
          <p:nvSpPr>
            <p:cNvPr id="5" name="Oval 4"/>
            <p:cNvSpPr/>
            <p:nvPr/>
          </p:nvSpPr>
          <p:spPr>
            <a:xfrm>
              <a:off x="5036250" y="1754501"/>
              <a:ext cx="3745448" cy="3431835"/>
            </a:xfrm>
            <a:prstGeom prst="ellipse">
              <a:avLst/>
            </a:prstGeom>
            <a:solidFill>
              <a:srgbClr val="1A7FC5"/>
            </a:solidFill>
            <a:ln>
              <a:solidFill>
                <a:srgbClr val="0F767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206961" y="2520140"/>
              <a:ext cx="3453777" cy="25545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NZ" sz="3200" dirty="0" smtClean="0">
                  <a:solidFill>
                    <a:srgbClr val="FFFFFF"/>
                  </a:solidFill>
                </a:rPr>
                <a:t>Non-Academic </a:t>
              </a:r>
              <a:r>
                <a:rPr lang="en-NZ" sz="3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Sources of Information</a:t>
              </a:r>
            </a:p>
            <a:p>
              <a:pPr algn="ctr"/>
              <a:endParaRPr lang="en-NZ" sz="3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endParaRPr lang="en-NZ" sz="32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52160" y="1739383"/>
            <a:ext cx="3745448" cy="3431835"/>
            <a:chOff x="252160" y="1739383"/>
            <a:chExt cx="3745448" cy="3431835"/>
          </a:xfrm>
        </p:grpSpPr>
        <p:sp>
          <p:nvSpPr>
            <p:cNvPr id="3" name="Oval 2"/>
            <p:cNvSpPr/>
            <p:nvPr/>
          </p:nvSpPr>
          <p:spPr>
            <a:xfrm>
              <a:off x="252160" y="1739383"/>
              <a:ext cx="3745448" cy="3431835"/>
            </a:xfrm>
            <a:prstGeom prst="ellipse">
              <a:avLst/>
            </a:prstGeom>
            <a:solidFill>
              <a:srgbClr val="0F7674">
                <a:alpha val="77000"/>
              </a:srgbClr>
            </a:solidFill>
            <a:ln>
              <a:solidFill>
                <a:srgbClr val="0F767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"/>
            <p:cNvSpPr/>
            <p:nvPr/>
          </p:nvSpPr>
          <p:spPr>
            <a:xfrm>
              <a:off x="630160" y="2505022"/>
              <a:ext cx="2989433" cy="25545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NZ" sz="3200" dirty="0" smtClean="0">
                  <a:solidFill>
                    <a:srgbClr val="FFFFFF"/>
                  </a:solidFill>
                </a:rPr>
                <a:t>Academic </a:t>
              </a:r>
            </a:p>
            <a:p>
              <a:pPr algn="ctr"/>
              <a:r>
                <a:rPr lang="en-NZ" sz="3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Sources of Information</a:t>
              </a:r>
            </a:p>
            <a:p>
              <a:pPr algn="ctr"/>
              <a:endParaRPr lang="en-NZ" sz="3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endParaRPr lang="en-NZ" sz="32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9" name="Rectangle 6"/>
          <p:cNvSpPr/>
          <p:nvPr/>
        </p:nvSpPr>
        <p:spPr>
          <a:xfrm>
            <a:off x="3811246" y="3053765"/>
            <a:ext cx="1376204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N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versus</a:t>
            </a:r>
          </a:p>
          <a:p>
            <a:pPr algn="ctr"/>
            <a:endParaRPr lang="en-N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NZ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928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7000">
        <p:fade/>
      </p:transition>
    </mc:Choice>
    <mc:Fallback>
      <p:transition xmlns:p14="http://schemas.microsoft.com/office/powerpoint/2010/main" spd="slow" advClick="0" advTm="7000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6" name="Rectangle 6"/>
          <p:cNvSpPr/>
          <p:nvPr/>
        </p:nvSpPr>
        <p:spPr>
          <a:xfrm>
            <a:off x="805762" y="1162041"/>
            <a:ext cx="813906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400" dirty="0" smtClean="0">
                <a:solidFill>
                  <a:srgbClr val="0F7674"/>
                </a:solidFill>
              </a:rPr>
              <a:t>Academic </a:t>
            </a:r>
            <a:r>
              <a:rPr lang="en-N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Sources of Information</a:t>
            </a:r>
          </a:p>
          <a:p>
            <a:endParaRPr lang="en-N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NZ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NZ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What makes a source of information “academic” or “scholarly”?</a:t>
            </a:r>
            <a:endParaRPr lang="en-NZ" sz="4000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47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fade/>
      </p:transition>
    </mc:Choice>
    <mc:Fallback xmlns="">
      <p:transition spd="slow" advClick="0" advTm="6000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60400" y="1615581"/>
            <a:ext cx="7788658" cy="4265398"/>
            <a:chOff x="660400" y="1615581"/>
            <a:chExt cx="7788658" cy="4265398"/>
          </a:xfrm>
        </p:grpSpPr>
        <p:sp>
          <p:nvSpPr>
            <p:cNvPr id="16" name="Rectangle 6"/>
            <p:cNvSpPr/>
            <p:nvPr/>
          </p:nvSpPr>
          <p:spPr>
            <a:xfrm>
              <a:off x="805762" y="1615581"/>
              <a:ext cx="2989433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NZ" sz="2400" dirty="0" smtClean="0">
                  <a:solidFill>
                    <a:srgbClr val="0F7674"/>
                  </a:solidFill>
                </a:rPr>
                <a:t>Academic </a:t>
              </a:r>
              <a:r>
                <a:rPr lang="en-NZ" sz="2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Sources of Information</a:t>
              </a:r>
            </a:p>
            <a:p>
              <a:pPr algn="ctr"/>
              <a:endParaRPr lang="en-NZ" sz="2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endParaRPr lang="en-NZ" sz="24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" name="Oval 2"/>
            <p:cNvSpPr/>
            <p:nvPr/>
          </p:nvSpPr>
          <p:spPr>
            <a:xfrm>
              <a:off x="660400" y="2449144"/>
              <a:ext cx="3745448" cy="3431835"/>
            </a:xfrm>
            <a:prstGeom prst="ellipse">
              <a:avLst/>
            </a:prstGeom>
            <a:solidFill>
              <a:srgbClr val="0F7674">
                <a:alpha val="77000"/>
              </a:srgbClr>
            </a:solidFill>
            <a:ln>
              <a:solidFill>
                <a:srgbClr val="1F92E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4703610" y="2449144"/>
              <a:ext cx="3745448" cy="343183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703610" y="1615581"/>
              <a:ext cx="3453777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NZ" sz="2400" dirty="0" smtClean="0">
                  <a:solidFill>
                    <a:schemeClr val="bg1">
                      <a:lumMod val="85000"/>
                    </a:schemeClr>
                  </a:solidFill>
                </a:rPr>
                <a:t>Non-Academic </a:t>
              </a:r>
              <a:r>
                <a:rPr lang="en-NZ" sz="2400" dirty="0" smtClean="0">
                  <a:solidFill>
                    <a:schemeClr val="bg1">
                      <a:lumMod val="85000"/>
                    </a:schemeClr>
                  </a:solidFill>
                </a:rPr>
                <a:t>Sources of Information</a:t>
              </a:r>
            </a:p>
            <a:p>
              <a:pPr algn="ctr"/>
              <a:endParaRPr lang="en-NZ" sz="2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endParaRPr lang="en-NZ" sz="24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8444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5000">
        <p:fade/>
      </p:transition>
    </mc:Choice>
    <mc:Fallback>
      <p:transition xmlns:p14="http://schemas.microsoft.com/office/powerpoint/2010/main" spd="slow" advClick="0" advTm="15000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11684" y="315415"/>
            <a:ext cx="7304286" cy="6245890"/>
            <a:chOff x="211684" y="315415"/>
            <a:chExt cx="7304286" cy="6245890"/>
          </a:xfrm>
        </p:grpSpPr>
        <p:sp>
          <p:nvSpPr>
            <p:cNvPr id="16" name="Rectangle 6"/>
            <p:cNvSpPr/>
            <p:nvPr/>
          </p:nvSpPr>
          <p:spPr>
            <a:xfrm>
              <a:off x="211684" y="315415"/>
              <a:ext cx="4194164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NZ" sz="2400" dirty="0" smtClean="0">
                  <a:solidFill>
                    <a:srgbClr val="0F7674"/>
                  </a:solidFill>
                </a:rPr>
                <a:t>Academic </a:t>
              </a:r>
              <a:r>
                <a:rPr lang="en-NZ" sz="2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Sources of Information</a:t>
              </a:r>
            </a:p>
            <a:p>
              <a:pPr algn="ctr"/>
              <a:endParaRPr lang="en-NZ" sz="2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endParaRPr lang="en-NZ" sz="24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1531117" y="1315278"/>
              <a:ext cx="5984853" cy="5246027"/>
            </a:xfrm>
            <a:prstGeom prst="ellipse">
              <a:avLst/>
            </a:prstGeom>
            <a:solidFill>
              <a:srgbClr val="0F7674">
                <a:alpha val="77000"/>
              </a:srgbClr>
            </a:solidFill>
            <a:ln>
              <a:solidFill>
                <a:srgbClr val="0F767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endParaRPr lang="en-US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371809" y="1730645"/>
            <a:ext cx="2338638" cy="400110"/>
          </a:xfrm>
          <a:prstGeom prst="rect">
            <a:avLst/>
          </a:prstGeom>
        </p:spPr>
        <p:txBody>
          <a:bodyPr vert="horz"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University</a:t>
            </a:r>
            <a:r>
              <a:rPr lang="en-US" dirty="0" smtClean="0">
                <a:solidFill>
                  <a:schemeClr val="bg1"/>
                </a:solidFill>
              </a:rPr>
              <a:t> publication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47366" y="2569618"/>
            <a:ext cx="1684851" cy="400110"/>
          </a:xfrm>
          <a:prstGeom prst="rect">
            <a:avLst/>
          </a:prstGeom>
        </p:spPr>
        <p:txBody>
          <a:bodyPr vert="horz"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Peer reviewed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80782" y="2570838"/>
            <a:ext cx="1907393" cy="400110"/>
          </a:xfrm>
          <a:prstGeom prst="rect">
            <a:avLst/>
          </a:prstGeom>
        </p:spPr>
        <p:txBody>
          <a:bodyPr vert="horz"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Credible sources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39104" y="3495009"/>
            <a:ext cx="1125804" cy="400110"/>
          </a:xfrm>
          <a:prstGeom prst="rect">
            <a:avLst/>
          </a:prstGeom>
        </p:spPr>
        <p:txBody>
          <a:bodyPr vert="horz"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Impartial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78224" y="3496970"/>
            <a:ext cx="3948251" cy="400110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Provides citations and references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73632" y="4415258"/>
            <a:ext cx="2416430" cy="400110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Expert authors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24309" y="4401360"/>
            <a:ext cx="2416430" cy="400110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In-depth analysis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57290" y="5308448"/>
            <a:ext cx="1391229" cy="400110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Accurate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32146" y="5296508"/>
            <a:ext cx="2478797" cy="400110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Formal language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147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:fade/>
      </p:transition>
    </mc:Choice>
    <mc:Fallback>
      <p:transition xmlns:p14="http://schemas.microsoft.com/office/powerpoint/2010/main" spd="slow" advClick="0" advTm="15000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6" name="Rectangle 6"/>
          <p:cNvSpPr/>
          <p:nvPr/>
        </p:nvSpPr>
        <p:spPr>
          <a:xfrm>
            <a:off x="805762" y="1162041"/>
            <a:ext cx="813906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400" dirty="0" smtClean="0">
                <a:solidFill>
                  <a:srgbClr val="1A7FC5"/>
                </a:solidFill>
              </a:rPr>
              <a:t>Non-Academic </a:t>
            </a:r>
            <a:r>
              <a:rPr lang="en-N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Sources of Information</a:t>
            </a:r>
          </a:p>
          <a:p>
            <a:endParaRPr lang="en-N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NZ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NZ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What makes a source of information “non-academic” or “popular”?</a:t>
            </a:r>
            <a:endParaRPr lang="en-NZ" sz="4000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504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00">
        <p:fade/>
      </p:transition>
    </mc:Choice>
    <mc:Fallback xmlns="">
      <p:transition spd="slow" advClick="0" advTm="6000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60400" y="1615581"/>
            <a:ext cx="7788658" cy="4265398"/>
            <a:chOff x="660400" y="1615581"/>
            <a:chExt cx="7788658" cy="4265398"/>
          </a:xfrm>
        </p:grpSpPr>
        <p:sp>
          <p:nvSpPr>
            <p:cNvPr id="16" name="Rectangle 6"/>
            <p:cNvSpPr/>
            <p:nvPr/>
          </p:nvSpPr>
          <p:spPr>
            <a:xfrm>
              <a:off x="805762" y="1615581"/>
              <a:ext cx="2989433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NZ" sz="2400" dirty="0" smtClean="0">
                  <a:solidFill>
                    <a:schemeClr val="bg1">
                      <a:lumMod val="85000"/>
                    </a:schemeClr>
                  </a:solidFill>
                </a:rPr>
                <a:t>Academic </a:t>
              </a:r>
              <a:r>
                <a:rPr lang="en-NZ" sz="2400" dirty="0" smtClean="0">
                  <a:solidFill>
                    <a:schemeClr val="bg1">
                      <a:lumMod val="85000"/>
                    </a:schemeClr>
                  </a:solidFill>
                </a:rPr>
                <a:t>Sources of Information</a:t>
              </a:r>
            </a:p>
            <a:p>
              <a:pPr algn="ctr"/>
              <a:endParaRPr lang="en-NZ" sz="2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endParaRPr lang="en-NZ" sz="24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" name="Oval 2"/>
            <p:cNvSpPr/>
            <p:nvPr/>
          </p:nvSpPr>
          <p:spPr>
            <a:xfrm>
              <a:off x="660400" y="2449144"/>
              <a:ext cx="3745448" cy="3431835"/>
            </a:xfrm>
            <a:prstGeom prst="ellipse">
              <a:avLst/>
            </a:prstGeom>
            <a:solidFill>
              <a:srgbClr val="D9D9D9">
                <a:alpha val="77000"/>
              </a:srgb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4703610" y="2449144"/>
              <a:ext cx="3745448" cy="3431835"/>
            </a:xfrm>
            <a:prstGeom prst="ellipse">
              <a:avLst/>
            </a:prstGeom>
            <a:solidFill>
              <a:srgbClr val="1A7FC5"/>
            </a:solidFill>
            <a:ln>
              <a:solidFill>
                <a:srgbClr val="1A7FC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703610" y="1615581"/>
              <a:ext cx="3453777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NZ" sz="2400" dirty="0" smtClean="0">
                  <a:solidFill>
                    <a:srgbClr val="1A7FC5"/>
                  </a:solidFill>
                </a:rPr>
                <a:t>Non-Academic </a:t>
              </a:r>
              <a:r>
                <a:rPr lang="en-NZ" sz="2400" dirty="0" smtClean="0"/>
                <a:t>Sources of Information</a:t>
              </a:r>
            </a:p>
            <a:p>
              <a:pPr algn="ctr"/>
              <a:endParaRPr lang="en-NZ" sz="2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endParaRPr lang="en-NZ" sz="24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6748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>
        <p:fade/>
      </p:transition>
    </mc:Choice>
    <mc:Fallback>
      <p:transition xmlns:p14="http://schemas.microsoft.com/office/powerpoint/2010/main" spd="slow" advClick="0" advTm="4000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9C4F-B695-C54C-924B-61748EE6A7C5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11684" y="315415"/>
            <a:ext cx="7304286" cy="6245890"/>
            <a:chOff x="211684" y="315415"/>
            <a:chExt cx="7304286" cy="6245890"/>
          </a:xfrm>
        </p:grpSpPr>
        <p:sp>
          <p:nvSpPr>
            <p:cNvPr id="16" name="Rectangle 6"/>
            <p:cNvSpPr/>
            <p:nvPr/>
          </p:nvSpPr>
          <p:spPr>
            <a:xfrm>
              <a:off x="211684" y="315415"/>
              <a:ext cx="4194164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NZ" sz="2400" dirty="0" smtClean="0">
                  <a:solidFill>
                    <a:srgbClr val="1A7FC5"/>
                  </a:solidFill>
                </a:rPr>
                <a:t>Non-Academic </a:t>
              </a:r>
              <a:r>
                <a:rPr lang="en-NZ" sz="2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Sources of Information</a:t>
              </a:r>
            </a:p>
            <a:p>
              <a:pPr algn="ctr"/>
              <a:endParaRPr lang="en-NZ" sz="2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endParaRPr lang="en-NZ" sz="24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1531117" y="1315278"/>
              <a:ext cx="5984853" cy="5246027"/>
            </a:xfrm>
            <a:prstGeom prst="ellipse">
              <a:avLst/>
            </a:prstGeom>
            <a:solidFill>
              <a:srgbClr val="1A7FC5">
                <a:alpha val="77000"/>
              </a:srgbClr>
            </a:solidFill>
            <a:ln>
              <a:solidFill>
                <a:srgbClr val="1A7FC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endParaRPr lang="en-US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099649" y="1866707"/>
            <a:ext cx="3194554" cy="400110"/>
          </a:xfrm>
          <a:prstGeom prst="rect">
            <a:avLst/>
          </a:prstGeom>
        </p:spPr>
        <p:txBody>
          <a:bodyPr vert="horz"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Written for general audience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11286" y="2569618"/>
            <a:ext cx="1952853" cy="400110"/>
          </a:xfrm>
          <a:prstGeom prst="rect">
            <a:avLst/>
          </a:prstGeom>
        </p:spPr>
        <p:txBody>
          <a:bodyPr vert="horz"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May be untested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70012" y="2570838"/>
            <a:ext cx="1432503" cy="400110"/>
          </a:xfrm>
          <a:prstGeom prst="rect">
            <a:avLst/>
          </a:prstGeom>
        </p:spPr>
        <p:txBody>
          <a:bodyPr vert="horz"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Commercial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31886" y="3290389"/>
            <a:ext cx="4657420" cy="400110"/>
          </a:xfrm>
          <a:prstGeom prst="rect">
            <a:avLst/>
          </a:prstGeom>
        </p:spPr>
        <p:txBody>
          <a:bodyPr vert="horz"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Opinion based and/or current events </a:t>
            </a:r>
            <a:r>
              <a:rPr lang="en-US" sz="2000" dirty="0">
                <a:solidFill>
                  <a:schemeClr val="bg1"/>
                </a:solidFill>
              </a:rPr>
              <a:t>f</a:t>
            </a:r>
            <a:r>
              <a:rPr lang="en-US" sz="2000" dirty="0" smtClean="0">
                <a:solidFill>
                  <a:schemeClr val="bg1"/>
                </a:solidFill>
              </a:rPr>
              <a:t>ocus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37954" y="3996091"/>
            <a:ext cx="2523910" cy="400110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No referencing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28794" y="4672264"/>
            <a:ext cx="1444405" cy="400110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Subjective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99909" y="4704459"/>
            <a:ext cx="2416430" cy="400110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Biased or partial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85576" y="5447688"/>
            <a:ext cx="4183447" cy="400110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Can be formal or less formal language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335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:fade/>
      </p:transition>
    </mc:Choice>
    <mc:Fallback>
      <p:transition xmlns:p14="http://schemas.microsoft.com/office/powerpoint/2010/main" spd="slow" advClick="0" advTm="15000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2" grpId="0"/>
      <p:bldP spid="13" grpId="0"/>
      <p:bldP spid="14" grpId="0"/>
      <p:bldP spid="17" grpId="0"/>
    </p:bldLst>
  </p:timing>
</p:sld>
</file>

<file path=ppt/theme/theme1.xml><?xml version="1.0" encoding="utf-8"?>
<a:theme xmlns:a="http://schemas.openxmlformats.org/drawingml/2006/main" name="Custom Design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3CCC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/>
      <a:lstStyle>
        <a:defPPr>
          <a:defRPr sz="36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250</Words>
  <Application>Microsoft Macintosh PowerPoint</Application>
  <PresentationFormat>On-screen Show (4:3)</PresentationFormat>
  <Paragraphs>69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Custom Design</vt:lpstr>
      <vt:lpstr>The difference between Academic versus non-Academic information</vt:lpstr>
      <vt:lpstr>View the following 1 minute power point that illustrates the differences between Academic and non-Academic information.    View this power point by opening it in “Full Screen View” or “Reading View” mode.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All the best with your study.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Sonia Tenreiro</dc:creator>
  <cp:lastModifiedBy>Lynne Petersen</cp:lastModifiedBy>
  <cp:revision>122</cp:revision>
  <dcterms:created xsi:type="dcterms:W3CDTF">2015-05-10T23:22:16Z</dcterms:created>
  <dcterms:modified xsi:type="dcterms:W3CDTF">2016-04-27T03:30:38Z</dcterms:modified>
</cp:coreProperties>
</file>