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handoutMasterIdLst>
    <p:handoutMasterId r:id="rId11"/>
  </p:handoutMasterIdLst>
  <p:sldIdLst>
    <p:sldId id="256" r:id="rId2"/>
    <p:sldId id="257" r:id="rId3"/>
    <p:sldId id="267" r:id="rId4"/>
    <p:sldId id="270" r:id="rId5"/>
    <p:sldId id="273" r:id="rId6"/>
    <p:sldId id="274" r:id="rId7"/>
    <p:sldId id="265" r:id="rId8"/>
    <p:sldId id="27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2E1"/>
    <a:srgbClr val="0F7674"/>
    <a:srgbClr val="0066FF"/>
    <a:srgbClr val="094F7C"/>
    <a:srgbClr val="351263"/>
    <a:srgbClr val="469816"/>
    <a:srgbClr val="DBA51C"/>
    <a:srgbClr val="DB520D"/>
    <a:srgbClr val="760053"/>
    <a:srgbClr val="B100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9" autoAdjust="0"/>
    <p:restoredTop sz="94660"/>
  </p:normalViewPr>
  <p:slideViewPr>
    <p:cSldViewPr snapToGrid="0" snapToObjects="1">
      <p:cViewPr>
        <p:scale>
          <a:sx n="84" d="100"/>
          <a:sy n="84" d="100"/>
        </p:scale>
        <p:origin x="-2176" y="-792"/>
      </p:cViewPr>
      <p:guideLst>
        <p:guide orient="horz" pos="225"/>
        <p:guide pos="5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42174E-94A8-894B-B55B-E3D1B123F7BC}" type="datetimeFigureOut">
              <a:rPr lang="en-US" smtClean="0"/>
              <a:t>20/04/16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4EBF85-1479-E349-9262-1B6F0600CA24}" type="slidenum">
              <a:rPr lang="en-US" smtClean="0"/>
              <a:t>‹#›</a:t>
            </a:fld>
            <a:endParaRPr lang="en-US"/>
          </a:p>
        </p:txBody>
      </p:sp>
    </p:spTree>
    <p:extLst>
      <p:ext uri="{BB962C8B-B14F-4D97-AF65-F5344CB8AC3E}">
        <p14:creationId xmlns:p14="http://schemas.microsoft.com/office/powerpoint/2010/main" val="3035455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2B82-52D7-564A-9414-F61912D3DADE}" type="datetimeFigureOut">
              <a:rPr lang="en-US" smtClean="0"/>
              <a:t>20/04/16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170D6-42E6-3B4C-BC2C-154007EECCF7}" type="slidenum">
              <a:rPr lang="en-US" smtClean="0"/>
              <a:t>‹#›</a:t>
            </a:fld>
            <a:endParaRPr lang="en-US"/>
          </a:p>
        </p:txBody>
      </p:sp>
    </p:spTree>
    <p:extLst>
      <p:ext uri="{BB962C8B-B14F-4D97-AF65-F5344CB8AC3E}">
        <p14:creationId xmlns:p14="http://schemas.microsoft.com/office/powerpoint/2010/main" val="39870494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1</a:t>
            </a:fld>
            <a:endParaRPr lang="en-US"/>
          </a:p>
        </p:txBody>
      </p:sp>
    </p:spTree>
    <p:extLst>
      <p:ext uri="{BB962C8B-B14F-4D97-AF65-F5344CB8AC3E}">
        <p14:creationId xmlns:p14="http://schemas.microsoft.com/office/powerpoint/2010/main" val="70782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60170D6-42E6-3B4C-BC2C-154007EECCF7}" type="slidenum">
              <a:rPr lang="en-US" smtClean="0"/>
              <a:t>8</a:t>
            </a:fld>
            <a:endParaRPr lang="en-US"/>
          </a:p>
        </p:txBody>
      </p:sp>
    </p:spTree>
    <p:extLst>
      <p:ext uri="{BB962C8B-B14F-4D97-AF65-F5344CB8AC3E}">
        <p14:creationId xmlns:p14="http://schemas.microsoft.com/office/powerpoint/2010/main" val="70782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Opening Slide">
    <p:bg>
      <p:bgPr>
        <a:solidFill>
          <a:srgbClr val="0F7674"/>
        </a:solidFill>
        <a:effectLst/>
      </p:bgPr>
    </p:bg>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682629" y="1441450"/>
            <a:ext cx="8027984" cy="836561"/>
          </a:xfrm>
          <a:prstGeom prst="rect">
            <a:avLst/>
          </a:prstGeom>
        </p:spPr>
        <p:txBody>
          <a:bodyPr vert="horz"/>
          <a:lstStyle>
            <a:lvl1pPr algn="l">
              <a:defRPr sz="4000" b="1" i="0">
                <a:solidFill>
                  <a:srgbClr val="FFFFFF"/>
                </a:solidFill>
                <a:latin typeface="Verdana"/>
                <a:cs typeface="Verdana"/>
              </a:defRPr>
            </a:lvl1pPr>
          </a:lstStyle>
          <a:p>
            <a:r>
              <a:rPr lang="en-AU" dirty="0" smtClean="0"/>
              <a:t>Headline (Verdana Bold)</a:t>
            </a:r>
            <a:endParaRPr lang="en-US" dirty="0"/>
          </a:p>
        </p:txBody>
      </p:sp>
      <p:sp>
        <p:nvSpPr>
          <p:cNvPr id="25" name="Text Placeholder 24"/>
          <p:cNvSpPr>
            <a:spLocks noGrp="1"/>
          </p:cNvSpPr>
          <p:nvPr>
            <p:ph type="body" sz="quarter" idx="10" hasCustomPrompt="1"/>
          </p:nvPr>
        </p:nvSpPr>
        <p:spPr>
          <a:xfrm>
            <a:off x="682629" y="2296643"/>
            <a:ext cx="8027987" cy="1056603"/>
          </a:xfrm>
          <a:prstGeom prst="rect">
            <a:avLst/>
          </a:prstGeom>
        </p:spPr>
        <p:txBody>
          <a:bodyPr vert="horz"/>
          <a:lstStyle>
            <a:lvl1pPr marL="0" indent="0">
              <a:buFontTx/>
              <a:buNone/>
              <a:defRPr sz="2400">
                <a:solidFill>
                  <a:schemeClr val="bg1"/>
                </a:solidFill>
                <a:latin typeface="Verdana"/>
              </a:defRPr>
            </a:lvl1pPr>
          </a:lstStyle>
          <a:p>
            <a:pPr lvl="0"/>
            <a:r>
              <a:rPr lang="en-AU" dirty="0" smtClean="0"/>
              <a:t>Subheading (Verdana Regular)</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863" y="5670067"/>
            <a:ext cx="4872532" cy="713271"/>
          </a:xfrm>
          <a:prstGeom prst="rect">
            <a:avLst/>
          </a:prstGeom>
        </p:spPr>
      </p:pic>
      <p:sp>
        <p:nvSpPr>
          <p:cNvPr id="2" name="Date Placeholder 1"/>
          <p:cNvSpPr>
            <a:spLocks noGrp="1"/>
          </p:cNvSpPr>
          <p:nvPr>
            <p:ph type="dt" sz="half" idx="11"/>
          </p:nvPr>
        </p:nvSpPr>
        <p:spPr>
          <a:xfrm>
            <a:off x="5287551" y="360497"/>
            <a:ext cx="3423062" cy="441802"/>
          </a:xfrm>
        </p:spPr>
        <p:txBody>
          <a:bodyPr/>
          <a:lstStyle>
            <a:lvl1pPr>
              <a:defRPr sz="1400" b="0" i="0">
                <a:solidFill>
                  <a:schemeClr val="bg1"/>
                </a:solidFill>
                <a:latin typeface="Verdana"/>
                <a:cs typeface="Verdana"/>
              </a:defRPr>
            </a:lvl1pPr>
          </a:lstStyle>
          <a:p>
            <a:fld id="{43DC56B5-A700-544C-8720-C289028A981D}" type="datetime2">
              <a:rPr lang="en-NZ" smtClean="0"/>
              <a:pPr/>
              <a:t>Wednesday, 20 April 16</a:t>
            </a:fld>
            <a:endParaRPr lang="en-US" dirty="0"/>
          </a:p>
        </p:txBody>
      </p:sp>
      <p:sp>
        <p:nvSpPr>
          <p:cNvPr id="3" name="TextBox 2"/>
          <p:cNvSpPr txBox="1"/>
          <p:nvPr userDrawn="1"/>
        </p:nvSpPr>
        <p:spPr>
          <a:xfrm>
            <a:off x="1058361" y="173194"/>
            <a:ext cx="184666" cy="646331"/>
          </a:xfrm>
          <a:prstGeom prst="rect">
            <a:avLst/>
          </a:prstGeom>
        </p:spPr>
        <p:txBody>
          <a:bodyPr vert="horz" wrap="none" rtlCol="0">
            <a:spAutoFit/>
          </a:bodyPr>
          <a:lstStyle/>
          <a:p>
            <a:endParaRPr lang="en-US" sz="3600" dirty="0" smtClean="0"/>
          </a:p>
        </p:txBody>
      </p:sp>
    </p:spTree>
    <p:extLst>
      <p:ext uri="{BB962C8B-B14F-4D97-AF65-F5344CB8AC3E}">
        <p14:creationId xmlns:p14="http://schemas.microsoft.com/office/powerpoint/2010/main" val="4179779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 End Slide">
    <p:bg>
      <p:bgPr>
        <a:solidFill>
          <a:srgbClr val="0F7674"/>
        </a:solidFill>
        <a:effectLst/>
      </p:bgPr>
    </p:bg>
    <p:spTree>
      <p:nvGrpSpPr>
        <p:cNvPr id="1" name=""/>
        <p:cNvGrpSpPr/>
        <p:nvPr/>
      </p:nvGrpSpPr>
      <p:grpSpPr>
        <a:xfrm>
          <a:off x="0" y="0"/>
          <a:ext cx="0" cy="0"/>
          <a:chOff x="0" y="0"/>
          <a:chExt cx="0" cy="0"/>
        </a:xfrm>
      </p:grpSpPr>
      <p:sp>
        <p:nvSpPr>
          <p:cNvPr id="25" name="Text Placeholder 24"/>
          <p:cNvSpPr>
            <a:spLocks noGrp="1"/>
          </p:cNvSpPr>
          <p:nvPr>
            <p:ph type="body" sz="quarter" idx="10" hasCustomPrompt="1"/>
          </p:nvPr>
        </p:nvSpPr>
        <p:spPr>
          <a:xfrm>
            <a:off x="677863" y="2281237"/>
            <a:ext cx="8027987" cy="3179763"/>
          </a:xfrm>
          <a:prstGeom prst="rect">
            <a:avLst/>
          </a:prstGeom>
        </p:spPr>
        <p:txBody>
          <a:bodyPr vert="horz" anchor="b"/>
          <a:lstStyle>
            <a:lvl1pPr marL="0" indent="0">
              <a:buFontTx/>
              <a:buNone/>
              <a:defRPr sz="1800">
                <a:solidFill>
                  <a:schemeClr val="bg1"/>
                </a:solidFill>
                <a:latin typeface="Verdana"/>
              </a:defRPr>
            </a:lvl1pPr>
          </a:lstStyle>
          <a:p>
            <a:pPr lvl="0"/>
            <a:r>
              <a:rPr lang="en-AU" dirty="0" smtClean="0"/>
              <a:t>Thank you</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7931" y="371543"/>
            <a:ext cx="4872532" cy="713271"/>
          </a:xfrm>
          <a:prstGeom prst="rect">
            <a:avLst/>
          </a:prstGeom>
        </p:spPr>
      </p:pic>
    </p:spTree>
    <p:extLst>
      <p:ext uri="{BB962C8B-B14F-4D97-AF65-F5344CB8AC3E}">
        <p14:creationId xmlns:p14="http://schemas.microsoft.com/office/powerpoint/2010/main" val="114356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ext onl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9" name="Title 8"/>
          <p:cNvSpPr>
            <a:spLocks noGrp="1"/>
          </p:cNvSpPr>
          <p:nvPr>
            <p:ph type="title" hasCustomPrompt="1"/>
          </p:nvPr>
        </p:nvSpPr>
        <p:spPr>
          <a:xfrm>
            <a:off x="677865" y="1777050"/>
            <a:ext cx="8027985" cy="717593"/>
          </a:xfrm>
          <a:prstGeom prst="rect">
            <a:avLst/>
          </a:prstGeom>
        </p:spPr>
        <p:txBody>
          <a:bodyPr vert="horz"/>
          <a:lstStyle>
            <a:lvl1pPr algn="l">
              <a:defRPr sz="4400" b="1" i="0">
                <a:solidFill>
                  <a:srgbClr val="009AC7"/>
                </a:solidFill>
                <a:latin typeface="Verdana"/>
                <a:cs typeface="Verdana"/>
              </a:defRPr>
            </a:lvl1pPr>
          </a:lstStyle>
          <a:p>
            <a:r>
              <a:rPr lang="en-AU" sz="3600" dirty="0" smtClean="0">
                <a:solidFill>
                  <a:srgbClr val="009AC7"/>
                </a:solidFill>
              </a:rPr>
              <a:t>Headline (Verdana Bold)</a:t>
            </a:r>
            <a:endParaRPr lang="en-US" sz="3600" dirty="0">
              <a:solidFill>
                <a:srgbClr val="009AC7"/>
              </a:solidFill>
            </a:endParaRPr>
          </a:p>
        </p:txBody>
      </p:sp>
      <p:sp>
        <p:nvSpPr>
          <p:cNvPr id="2" name="Slide Number Placeholder 1"/>
          <p:cNvSpPr>
            <a:spLocks noGrp="1"/>
          </p:cNvSpPr>
          <p:nvPr>
            <p:ph type="sldNum" sz="quarter" idx="11"/>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90272737"/>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ext and picture">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446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960343123"/>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A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4463" y="2958265"/>
            <a:ext cx="3096000" cy="3899735"/>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1245261"/>
            <a:ext cx="1439998" cy="1177781"/>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878515925"/>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 Text and multiple pictures">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77866" y="2958265"/>
            <a:ext cx="4370400" cy="2501148"/>
          </a:xfrm>
          <a:prstGeom prst="rect">
            <a:avLst/>
          </a:prstGeom>
        </p:spPr>
        <p:txBody>
          <a:bodyPr vert="horz"/>
          <a:lstStyle>
            <a:lvl1pPr marL="0" indent="0">
              <a:lnSpc>
                <a:spcPts val="2400"/>
              </a:lnSpc>
              <a:spcBef>
                <a:spcPts val="0"/>
              </a:spcBef>
              <a:buFontTx/>
              <a:buNone/>
              <a:defRPr sz="1700" baseline="0">
                <a:latin typeface="Verdana"/>
              </a:defRPr>
            </a:lvl1pPr>
          </a:lstStyle>
          <a:p>
            <a:pPr lvl="0"/>
            <a:r>
              <a:rPr lang="en-AU" dirty="0" smtClean="0"/>
              <a:t>Text (Verdana Regular)</a:t>
            </a:r>
          </a:p>
          <a:p>
            <a:pPr lvl="0"/>
            <a:r>
              <a:rPr lang="en-AU" dirty="0" smtClean="0"/>
              <a:t>et </a:t>
            </a:r>
            <a:r>
              <a:rPr lang="en-AU" dirty="0" err="1" smtClean="0"/>
              <a:t>velicibus</a:t>
            </a:r>
            <a:r>
              <a:rPr lang="en-AU" dirty="0" smtClean="0"/>
              <a:t> el et </a:t>
            </a:r>
            <a:r>
              <a:rPr lang="en-AU" dirty="0" err="1" smtClean="0"/>
              <a:t>magnatet</a:t>
            </a:r>
            <a:r>
              <a:rPr lang="en-AU" dirty="0" smtClean="0"/>
              <a:t> am, </a:t>
            </a:r>
            <a:r>
              <a:rPr lang="en-AU" dirty="0" err="1" smtClean="0"/>
              <a:t>laborru</a:t>
            </a:r>
            <a:r>
              <a:rPr lang="en-AU" dirty="0" smtClean="0"/>
              <a:t> </a:t>
            </a:r>
            <a:r>
              <a:rPr lang="en-AU" dirty="0" err="1" smtClean="0"/>
              <a:t>mendips</a:t>
            </a:r>
            <a:r>
              <a:rPr lang="en-AU" dirty="0" smtClean="0"/>
              <a:t> </a:t>
            </a:r>
            <a:r>
              <a:rPr lang="en-AU" dirty="0" err="1" smtClean="0"/>
              <a:t>apieni</a:t>
            </a:r>
            <a:r>
              <a:rPr lang="en-AU" dirty="0" smtClean="0"/>
              <a:t> </a:t>
            </a:r>
            <a:r>
              <a:rPr lang="en-AU" dirty="0" err="1" smtClean="0"/>
              <a:t>omnimporibus</a:t>
            </a:r>
            <a:r>
              <a:rPr lang="en-AU" dirty="0" smtClean="0"/>
              <a:t> et </a:t>
            </a:r>
            <a:r>
              <a:rPr lang="en-AU" dirty="0" err="1" smtClean="0"/>
              <a:t>perepellut</a:t>
            </a:r>
            <a:r>
              <a:rPr lang="en-AU" dirty="0" smtClean="0"/>
              <a:t> </a:t>
            </a:r>
            <a:r>
              <a:rPr lang="en-AU" dirty="0" err="1" smtClean="0"/>
              <a:t>adis</a:t>
            </a:r>
            <a:r>
              <a:rPr lang="en-AU" dirty="0" smtClean="0"/>
              <a:t> </a:t>
            </a:r>
            <a:r>
              <a:rPr lang="en-AU" dirty="0" err="1" smtClean="0"/>
              <a:t>sequi</a:t>
            </a:r>
            <a:r>
              <a:rPr lang="en-AU" dirty="0" smtClean="0"/>
              <a:t> </a:t>
            </a:r>
            <a:r>
              <a:rPr lang="en-AU" dirty="0" err="1" smtClean="0"/>
              <a:t>cus</a:t>
            </a:r>
            <a:r>
              <a:rPr lang="en-AU" dirty="0" smtClean="0"/>
              <a:t> et </a:t>
            </a:r>
            <a:r>
              <a:rPr lang="en-AU" dirty="0" err="1" smtClean="0"/>
              <a:t>aliquid</a:t>
            </a:r>
            <a:r>
              <a:rPr lang="en-AU" dirty="0" smtClean="0"/>
              <a:t> </a:t>
            </a:r>
            <a:r>
              <a:rPr lang="en-AU" dirty="0" err="1" smtClean="0"/>
              <a:t>molorere</a:t>
            </a:r>
            <a:r>
              <a:rPr lang="en-AU" dirty="0" smtClean="0"/>
              <a:t>, </a:t>
            </a:r>
            <a:r>
              <a:rPr lang="en-AU" dirty="0" err="1" smtClean="0"/>
              <a:t>cullaut</a:t>
            </a:r>
            <a:r>
              <a:rPr lang="en-AU" dirty="0" smtClean="0"/>
              <a:t> </a:t>
            </a:r>
            <a:r>
              <a:rPr lang="en-AU" dirty="0" err="1" smtClean="0"/>
              <a:t>adion</a:t>
            </a:r>
            <a:r>
              <a:rPr lang="en-AU" dirty="0" smtClean="0"/>
              <a:t> </a:t>
            </a:r>
            <a:r>
              <a:rPr lang="en-AU" dirty="0" err="1" smtClean="0"/>
              <a:t>est</a:t>
            </a:r>
            <a:r>
              <a:rPr lang="en-AU" dirty="0" smtClean="0"/>
              <a:t> </a:t>
            </a:r>
            <a:r>
              <a:rPr lang="en-AU" dirty="0" err="1" smtClean="0"/>
              <a:t>magnimp</a:t>
            </a:r>
            <a:r>
              <a:rPr lang="en-AU" dirty="0" smtClean="0"/>
              <a:t> </a:t>
            </a:r>
            <a:r>
              <a:rPr lang="en-AU" dirty="0" err="1" smtClean="0"/>
              <a:t>oremporibus</a:t>
            </a:r>
            <a:r>
              <a:rPr lang="en-AU" dirty="0" smtClean="0"/>
              <a:t>, </a:t>
            </a:r>
            <a:r>
              <a:rPr lang="en-AU" dirty="0" err="1" smtClean="0"/>
              <a:t>conem</a:t>
            </a:r>
            <a:r>
              <a:rPr lang="en-AU" dirty="0" smtClean="0"/>
              <a:t> </a:t>
            </a:r>
            <a:r>
              <a:rPr lang="en-AU" dirty="0" err="1" smtClean="0"/>
              <a:t>etur</a:t>
            </a:r>
            <a:r>
              <a:rPr lang="en-AU" dirty="0" smtClean="0"/>
              <a:t> </a:t>
            </a:r>
            <a:r>
              <a:rPr lang="en-AU" dirty="0" err="1" smtClean="0"/>
              <a:t>Adit</a:t>
            </a:r>
            <a:r>
              <a:rPr lang="en-AU" dirty="0" smtClean="0"/>
              <a:t> </a:t>
            </a:r>
            <a:r>
              <a:rPr lang="en-AU" dirty="0" err="1" smtClean="0"/>
              <a:t>eatas</a:t>
            </a:r>
            <a:r>
              <a:rPr lang="en-AU" dirty="0" smtClean="0"/>
              <a:t> re </a:t>
            </a:r>
            <a:r>
              <a:rPr lang="en-AU" dirty="0" err="1" smtClean="0"/>
              <a:t>nectoruntevelictatem</a:t>
            </a:r>
            <a:r>
              <a:rPr lang="en-AU" dirty="0" smtClean="0"/>
              <a:t> </a:t>
            </a:r>
            <a:r>
              <a:rPr lang="en-AU" dirty="0" err="1" smtClean="0"/>
              <a:t>quaeperum</a:t>
            </a:r>
            <a:endParaRPr lang="en-AU" dirty="0" smtClean="0"/>
          </a:p>
        </p:txBody>
      </p:sp>
      <p:sp>
        <p:nvSpPr>
          <p:cNvPr id="7" name="Title 6"/>
          <p:cNvSpPr>
            <a:spLocks noGrp="1"/>
          </p:cNvSpPr>
          <p:nvPr>
            <p:ph type="title" hasCustomPrompt="1"/>
          </p:nvPr>
        </p:nvSpPr>
        <p:spPr>
          <a:xfrm>
            <a:off x="677866" y="1245262"/>
            <a:ext cx="4370400" cy="1177781"/>
          </a:xfrm>
          <a:prstGeom prst="rect">
            <a:avLst/>
          </a:prstGeom>
        </p:spPr>
        <p:txBody>
          <a:bodyPr vert="horz"/>
          <a:lstStyle>
            <a:lvl1pPr algn="l">
              <a:defRPr sz="3600" b="1" i="0">
                <a:solidFill>
                  <a:srgbClr val="009AC7"/>
                </a:solidFill>
                <a:latin typeface="Verdana"/>
                <a:cs typeface="Verdana"/>
              </a:defRPr>
            </a:lvl1pPr>
          </a:lstStyle>
          <a:p>
            <a:r>
              <a:rPr lang="en-AU" sz="3600" dirty="0" smtClean="0"/>
              <a:t>Headline </a:t>
            </a:r>
            <a:br>
              <a:rPr lang="en-AU" sz="3600" dirty="0" smtClean="0"/>
            </a:br>
            <a:r>
              <a:rPr lang="en-AU" sz="3600" dirty="0" smtClean="0"/>
              <a:t>(Verdana Bold)</a:t>
            </a:r>
            <a:endParaRPr lang="en-US" sz="3600" dirty="0"/>
          </a:p>
        </p:txBody>
      </p:sp>
      <p:sp>
        <p:nvSpPr>
          <p:cNvPr id="9" name="Picture Placeholder 8"/>
          <p:cNvSpPr>
            <a:spLocks noGrp="1"/>
          </p:cNvSpPr>
          <p:nvPr>
            <p:ph type="pic" sz="quarter" idx="11"/>
          </p:nvPr>
        </p:nvSpPr>
        <p:spPr>
          <a:xfrm>
            <a:off x="568446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4" name="Slide Number Placeholder 3"/>
          <p:cNvSpPr>
            <a:spLocks noGrp="1"/>
          </p:cNvSpPr>
          <p:nvPr>
            <p:ph type="sldNum" sz="quarter" idx="14"/>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7401559"/>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A Multiple pictures">
    <p:spTree>
      <p:nvGrpSpPr>
        <p:cNvPr id="1" name=""/>
        <p:cNvGrpSpPr/>
        <p:nvPr/>
      </p:nvGrpSpPr>
      <p:grpSpPr>
        <a:xfrm>
          <a:off x="0" y="0"/>
          <a:ext cx="0" cy="0"/>
          <a:chOff x="0" y="0"/>
          <a:chExt cx="0" cy="0"/>
        </a:xfrm>
      </p:grpSpPr>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1" name="Picture Placeholder 8"/>
          <p:cNvSpPr>
            <a:spLocks noGrp="1"/>
          </p:cNvSpPr>
          <p:nvPr>
            <p:ph type="pic" sz="quarter" idx="11"/>
          </p:nvPr>
        </p:nvSpPr>
        <p:spPr>
          <a:xfrm>
            <a:off x="5684463" y="1245262"/>
            <a:ext cx="3096000"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3524803463"/>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B Multiple pictures">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684463" y="1245262"/>
            <a:ext cx="3096000"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5" name="Picture Placeholder 8"/>
          <p:cNvSpPr>
            <a:spLocks noGrp="1"/>
          </p:cNvSpPr>
          <p:nvPr>
            <p:ph type="pic" sz="quarter" idx="12"/>
          </p:nvPr>
        </p:nvSpPr>
        <p:spPr>
          <a:xfrm>
            <a:off x="5684463"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6" name="Picture Placeholder 8"/>
          <p:cNvSpPr>
            <a:spLocks noGrp="1"/>
          </p:cNvSpPr>
          <p:nvPr>
            <p:ph type="pic" sz="quarter" idx="13"/>
          </p:nvPr>
        </p:nvSpPr>
        <p:spPr>
          <a:xfrm>
            <a:off x="7340465" y="4192788"/>
            <a:ext cx="1439998"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8" name="Picture Placeholder 8"/>
          <p:cNvSpPr>
            <a:spLocks noGrp="1"/>
          </p:cNvSpPr>
          <p:nvPr>
            <p:ph type="pic" sz="quarter" idx="14"/>
          </p:nvPr>
        </p:nvSpPr>
        <p:spPr>
          <a:xfrm>
            <a:off x="671512" y="1245262"/>
            <a:ext cx="4379913" cy="2664237"/>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0" name="Picture Placeholder 8"/>
          <p:cNvSpPr>
            <a:spLocks noGrp="1"/>
          </p:cNvSpPr>
          <p:nvPr>
            <p:ph type="pic" sz="quarter" idx="15"/>
          </p:nvPr>
        </p:nvSpPr>
        <p:spPr>
          <a:xfrm>
            <a:off x="671511"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13" name="Picture Placeholder 8"/>
          <p:cNvSpPr>
            <a:spLocks noGrp="1"/>
          </p:cNvSpPr>
          <p:nvPr>
            <p:ph type="pic" sz="quarter" idx="16"/>
          </p:nvPr>
        </p:nvSpPr>
        <p:spPr>
          <a:xfrm>
            <a:off x="2999425" y="4192788"/>
            <a:ext cx="2052000" cy="1266626"/>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7"/>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253353866"/>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A Full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a:t>
            </a:fld>
            <a:endParaRPr lang="en-US" dirty="0"/>
          </a:p>
        </p:txBody>
      </p:sp>
      <p:sp>
        <p:nvSpPr>
          <p:cNvPr id="9" name="Picture Placeholder 8"/>
          <p:cNvSpPr>
            <a:spLocks noGrp="1"/>
          </p:cNvSpPr>
          <p:nvPr>
            <p:ph type="pic" sz="quarter" idx="11"/>
          </p:nvPr>
        </p:nvSpPr>
        <p:spPr>
          <a:xfrm>
            <a:off x="660400" y="1245262"/>
            <a:ext cx="8120063" cy="5612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Tree>
    <p:extLst>
      <p:ext uri="{BB962C8B-B14F-4D97-AF65-F5344CB8AC3E}">
        <p14:creationId xmlns:p14="http://schemas.microsoft.com/office/powerpoint/2010/main" val="565058666"/>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B Full pictur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60400" y="1245262"/>
            <a:ext cx="8120063" cy="4215738"/>
          </a:xfrm>
          <a:prstGeom prst="rect">
            <a:avLst/>
          </a:prstGeom>
          <a:solidFill>
            <a:schemeClr val="bg1">
              <a:lumMod val="85000"/>
            </a:schemeClr>
          </a:solidFill>
        </p:spPr>
        <p:txBody>
          <a:bodyPr vert="horz"/>
          <a:lstStyle>
            <a:lvl1pPr marL="0" indent="0">
              <a:buFontTx/>
              <a:buNone/>
              <a:defRPr sz="1200" b="0" i="0">
                <a:latin typeface="Verdana"/>
                <a:cs typeface="Verdana"/>
              </a:defRPr>
            </a:lvl1pPr>
          </a:lstStyle>
          <a:p>
            <a:endParaRPr lang="en-US" dirty="0"/>
          </a:p>
        </p:txBody>
      </p:sp>
      <p:sp>
        <p:nvSpPr>
          <p:cNvPr id="3" name="Slide Number Placeholder 2"/>
          <p:cNvSpPr>
            <a:spLocks noGrp="1"/>
          </p:cNvSpPr>
          <p:nvPr>
            <p:ph type="sldNum" sz="quarter" idx="12"/>
          </p:nvPr>
        </p:nvSpPr>
        <p:spPr/>
        <p:txBody>
          <a:bodyPr/>
          <a:lstStyle/>
          <a:p>
            <a:fld id="{218B9C4F-B695-C54C-924B-61748EE6A7C5}" type="slidenum">
              <a:rPr lang="en-US" smtClean="0"/>
              <a:pPr/>
              <a:t>‹#›</a:t>
            </a:fld>
            <a:endParaRPr lang="en-US" dirty="0"/>
          </a:p>
        </p:txBody>
      </p:sp>
    </p:spTree>
    <p:extLst>
      <p:ext uri="{BB962C8B-B14F-4D97-AF65-F5344CB8AC3E}">
        <p14:creationId xmlns:p14="http://schemas.microsoft.com/office/powerpoint/2010/main" val="2594589258"/>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03563" y="357188"/>
            <a:ext cx="4176900" cy="612000"/>
          </a:xfrm>
          <a:prstGeom prst="rect">
            <a:avLst/>
          </a:prstGeom>
        </p:spPr>
      </p:pic>
      <p:sp>
        <p:nvSpPr>
          <p:cNvPr id="11" name="TextBox 10"/>
          <p:cNvSpPr txBox="1"/>
          <p:nvPr userDrawn="1"/>
        </p:nvSpPr>
        <p:spPr>
          <a:xfrm>
            <a:off x="9919969" y="1758348"/>
            <a:ext cx="914400" cy="914400"/>
          </a:xfrm>
          <a:prstGeom prst="rect">
            <a:avLst/>
          </a:prstGeom>
        </p:spPr>
        <p:txBody>
          <a:bodyPr wrap="none" rtlCol="0" anchor="t">
            <a:normAutofit/>
          </a:bodyPr>
          <a:lstStyle/>
          <a:p>
            <a:endParaRPr lang="en-US" dirty="0" err="1" smtClean="0"/>
          </a:p>
        </p:txBody>
      </p:sp>
      <p:sp>
        <p:nvSpPr>
          <p:cNvPr id="2" name="Slide Number Placeholder 1"/>
          <p:cNvSpPr>
            <a:spLocks noGrp="1"/>
          </p:cNvSpPr>
          <p:nvPr>
            <p:ph type="sldNum" sz="quarter" idx="4"/>
          </p:nvPr>
        </p:nvSpPr>
        <p:spPr>
          <a:xfrm>
            <a:off x="660400" y="6383338"/>
            <a:ext cx="642730" cy="474662"/>
          </a:xfrm>
          <a:prstGeom prst="rect">
            <a:avLst/>
          </a:prstGeom>
        </p:spPr>
        <p:txBody>
          <a:bodyPr vert="horz" lIns="91440" tIns="45720" rIns="91440" bIns="45720" rtlCol="0" anchor="t"/>
          <a:lstStyle>
            <a:lvl1pPr algn="l">
              <a:defRPr sz="1000" b="0" i="0">
                <a:solidFill>
                  <a:srgbClr val="009AC7"/>
                </a:solidFill>
                <a:latin typeface="Verdana"/>
                <a:cs typeface="Verdana"/>
              </a:defRPr>
            </a:lvl1pPr>
          </a:lstStyle>
          <a:p>
            <a:fld id="{218B9C4F-B695-C54C-924B-61748EE6A7C5}" type="slidenum">
              <a:rPr lang="en-US" smtClean="0"/>
              <a:pPr/>
              <a:t>‹#›</a:t>
            </a:fld>
            <a:endParaRPr lang="en-US" dirty="0"/>
          </a:p>
        </p:txBody>
      </p:sp>
      <p:sp>
        <p:nvSpPr>
          <p:cNvPr id="3" name="Date Placeholder 2"/>
          <p:cNvSpPr>
            <a:spLocks noGrp="1"/>
          </p:cNvSpPr>
          <p:nvPr>
            <p:ph type="dt" sz="half" idx="2"/>
          </p:nvPr>
        </p:nvSpPr>
        <p:spPr>
          <a:xfrm>
            <a:off x="6727825" y="63833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C56B5-A700-544C-8720-C289028A981D}" type="datetime2">
              <a:rPr lang="en-NZ" smtClean="0"/>
              <a:pPr/>
              <a:t>Wednesday, 20 April 16</a:t>
            </a:fld>
            <a:endParaRPr lang="en-US" dirty="0"/>
          </a:p>
        </p:txBody>
      </p:sp>
    </p:spTree>
    <p:extLst>
      <p:ext uri="{BB962C8B-B14F-4D97-AF65-F5344CB8AC3E}">
        <p14:creationId xmlns:p14="http://schemas.microsoft.com/office/powerpoint/2010/main" val="24040039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 id="2147483655" r:id="rId7"/>
    <p:sldLayoutId id="2147483658" r:id="rId8"/>
    <p:sldLayoutId id="2147483659" r:id="rId9"/>
    <p:sldLayoutId id="2147483660" r:id="rId10"/>
  </p:sldLayoutIdLst>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library.auckland.ac.nz/ask-a-librarian/" TargetMode="External"/><Relationship Id="rId4" Type="http://schemas.openxmlformats.org/officeDocument/2006/relationships/hyperlink" Target="http://www.library.auckland.ac.nz/study-skills/searching" TargetMode="External"/><Relationship Id="rId5" Type="http://schemas.openxmlformats.org/officeDocument/2006/relationships/hyperlink" Target="https://www.library.auckland.ac.nz/workshops/" TargetMode="External"/><Relationship Id="rId1" Type="http://schemas.openxmlformats.org/officeDocument/2006/relationships/slideLayout" Target="../slideLayouts/slideLayout10.xml"/><Relationship Id="rId2" Type="http://schemas.openxmlformats.org/officeDocument/2006/relationships/hyperlink" Target="http://www.library.auckland.ac.n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flexiblelearning.auckland.ac.nz/stepps/"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308" y="1959318"/>
            <a:ext cx="8027984" cy="836561"/>
          </a:xfrm>
        </p:spPr>
        <p:txBody>
          <a:bodyPr/>
          <a:lstStyle/>
          <a:p>
            <a:pPr algn="ctr"/>
            <a:r>
              <a:rPr lang="en-US" sz="4400" dirty="0" smtClean="0"/>
              <a:t>Searching for information </a:t>
            </a:r>
            <a:r>
              <a:rPr lang="en-US" sz="4400" dirty="0" smtClean="0"/>
              <a:t>using the</a:t>
            </a:r>
            <a:r>
              <a:rPr lang="en-US" sz="4400" dirty="0" smtClean="0"/>
              <a:t> ‘Articles </a:t>
            </a:r>
            <a:r>
              <a:rPr lang="en-US" sz="4400" dirty="0" smtClean="0"/>
              <a:t>and </a:t>
            </a:r>
            <a:r>
              <a:rPr lang="en-US" sz="4400" dirty="0" smtClean="0"/>
              <a:t>more</a:t>
            </a:r>
            <a:r>
              <a:rPr lang="en-US" sz="4400" smtClean="0"/>
              <a:t>” </a:t>
            </a:r>
            <a:r>
              <a:rPr lang="en-US" sz="4400" dirty="0"/>
              <a:t>l</a:t>
            </a:r>
            <a:r>
              <a:rPr lang="en-US" sz="4400" smtClean="0"/>
              <a:t>ibrary </a:t>
            </a:r>
            <a:r>
              <a:rPr lang="en-US" sz="4400" dirty="0" smtClean="0"/>
              <a:t>tab</a:t>
            </a:r>
            <a:endParaRPr lang="en-US" sz="4400" dirty="0"/>
          </a:p>
        </p:txBody>
      </p:sp>
      <p:sp>
        <p:nvSpPr>
          <p:cNvPr id="7" name="Text Placeholder 6"/>
          <p:cNvSpPr>
            <a:spLocks noGrp="1"/>
          </p:cNvSpPr>
          <p:nvPr>
            <p:ph type="body" sz="quarter" idx="10"/>
          </p:nvPr>
        </p:nvSpPr>
        <p:spPr>
          <a:xfrm>
            <a:off x="4210979" y="954027"/>
            <a:ext cx="4615490" cy="573307"/>
          </a:xfrm>
        </p:spPr>
        <p:txBody>
          <a:bodyPr/>
          <a:lstStyle/>
          <a:p>
            <a:pPr algn="r"/>
            <a:r>
              <a:rPr lang="en-US" sz="2000" dirty="0" smtClean="0"/>
              <a:t>PG </a:t>
            </a:r>
            <a:r>
              <a:rPr lang="en-US" sz="2000" dirty="0" err="1" smtClean="0"/>
              <a:t>Poutama</a:t>
            </a:r>
            <a:r>
              <a:rPr lang="en-US" sz="2000" dirty="0" smtClean="0"/>
              <a:t> STEPPS Tools 2016</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785" y="318266"/>
            <a:ext cx="4227309" cy="50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38402"/>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218" y="2427199"/>
            <a:ext cx="7483632" cy="650107"/>
          </a:xfrm>
        </p:spPr>
        <p:txBody>
          <a:bodyPr/>
          <a:lstStyle/>
          <a:p>
            <a:r>
              <a:rPr lang="en-US" sz="2400" b="0" dirty="0" smtClean="0">
                <a:solidFill>
                  <a:schemeClr val="tx1">
                    <a:lumMod val="75000"/>
                    <a:lumOff val="25000"/>
                  </a:schemeClr>
                </a:solidFill>
              </a:rPr>
              <a:t>Take a 30 second tour of the university </a:t>
            </a:r>
            <a:r>
              <a:rPr lang="en-US" sz="2400" b="0" dirty="0" smtClean="0">
                <a:solidFill>
                  <a:srgbClr val="1F92E1"/>
                </a:solidFill>
              </a:rPr>
              <a:t>Libraries and Learning Services</a:t>
            </a:r>
            <a:r>
              <a:rPr lang="en-US" sz="2400" b="0" dirty="0" smtClean="0">
                <a:solidFill>
                  <a:schemeClr val="tx1">
                    <a:lumMod val="75000"/>
                    <a:lumOff val="25000"/>
                  </a:schemeClr>
                </a:solidFill>
              </a:rPr>
              <a:t> homepage searching tab called “</a:t>
            </a:r>
            <a:r>
              <a:rPr lang="en-US" sz="2400" b="0" dirty="0" smtClean="0">
                <a:solidFill>
                  <a:srgbClr val="1F92E1"/>
                </a:solidFill>
              </a:rPr>
              <a:t>Articles and more</a:t>
            </a:r>
            <a:r>
              <a:rPr lang="en-US" sz="2400" b="0" dirty="0" smtClean="0">
                <a:solidFill>
                  <a:schemeClr val="tx1">
                    <a:lumMod val="75000"/>
                    <a:lumOff val="25000"/>
                  </a:schemeClr>
                </a:solidFill>
              </a:rPr>
              <a:t>”.</a:t>
            </a:r>
            <a:br>
              <a:rPr lang="en-US" sz="2400" b="0" dirty="0" smtClean="0">
                <a:solidFill>
                  <a:schemeClr val="tx1">
                    <a:lumMod val="75000"/>
                    <a:lumOff val="25000"/>
                  </a:schemeClr>
                </a:solidFill>
              </a:rPr>
            </a:br>
            <a:r>
              <a:rPr lang="en-US" sz="2400" b="0" dirty="0" smtClean="0">
                <a:solidFill>
                  <a:schemeClr val="tx1">
                    <a:lumMod val="75000"/>
                    <a:lumOff val="25000"/>
                  </a:schemeClr>
                </a:solidFill>
              </a:rPr>
              <a:t/>
            </a:r>
            <a:br>
              <a:rPr lang="en-US" sz="2400" b="0" dirty="0" smtClean="0">
                <a:solidFill>
                  <a:schemeClr val="tx1">
                    <a:lumMod val="75000"/>
                    <a:lumOff val="25000"/>
                  </a:schemeClr>
                </a:solidFill>
              </a:rPr>
            </a:br>
            <a:r>
              <a:rPr lang="en-US" sz="2400" b="0" dirty="0" smtClean="0">
                <a:solidFill>
                  <a:schemeClr val="tx1">
                    <a:lumMod val="75000"/>
                    <a:lumOff val="25000"/>
                  </a:schemeClr>
                </a:solidFill>
              </a:rPr>
              <a:t/>
            </a:r>
            <a:br>
              <a:rPr lang="en-US" sz="2400" b="0" dirty="0" smtClean="0">
                <a:solidFill>
                  <a:schemeClr val="tx1">
                    <a:lumMod val="75000"/>
                    <a:lumOff val="25000"/>
                  </a:schemeClr>
                </a:solidFill>
              </a:rPr>
            </a:br>
            <a:r>
              <a:rPr lang="en-US" sz="2400" b="0" dirty="0">
                <a:solidFill>
                  <a:schemeClr val="tx1">
                    <a:lumMod val="75000"/>
                    <a:lumOff val="25000"/>
                  </a:schemeClr>
                </a:solidFill>
              </a:rPr>
              <a:t/>
            </a:r>
            <a:br>
              <a:rPr lang="en-US" sz="2400" b="0" dirty="0">
                <a:solidFill>
                  <a:schemeClr val="tx1">
                    <a:lumMod val="75000"/>
                    <a:lumOff val="25000"/>
                  </a:schemeClr>
                </a:solidFill>
              </a:rPr>
            </a:br>
            <a:r>
              <a:rPr lang="en-US" sz="2400" b="0" dirty="0" smtClean="0">
                <a:solidFill>
                  <a:schemeClr val="tx1">
                    <a:lumMod val="75000"/>
                    <a:lumOff val="25000"/>
                  </a:schemeClr>
                </a:solidFill>
              </a:rPr>
              <a:t/>
            </a:r>
            <a:br>
              <a:rPr lang="en-US" sz="2400" b="0" dirty="0" smtClean="0">
                <a:solidFill>
                  <a:schemeClr val="tx1">
                    <a:lumMod val="75000"/>
                    <a:lumOff val="25000"/>
                  </a:schemeClr>
                </a:solidFill>
              </a:rPr>
            </a:br>
            <a:r>
              <a:rPr lang="en-US" sz="2000" b="0" dirty="0" smtClean="0">
                <a:solidFill>
                  <a:schemeClr val="tx1">
                    <a:lumMod val="75000"/>
                    <a:lumOff val="25000"/>
                  </a:schemeClr>
                </a:solidFill>
              </a:rPr>
              <a:t>View this tour by opening this power </a:t>
            </a:r>
            <a:r>
              <a:rPr lang="en-US" sz="2000" b="0" dirty="0">
                <a:solidFill>
                  <a:schemeClr val="tx1">
                    <a:lumMod val="75000"/>
                    <a:lumOff val="25000"/>
                  </a:schemeClr>
                </a:solidFill>
              </a:rPr>
              <a:t>p</a:t>
            </a:r>
            <a:r>
              <a:rPr lang="en-US" sz="2000" b="0" dirty="0" smtClean="0">
                <a:solidFill>
                  <a:schemeClr val="tx1">
                    <a:lumMod val="75000"/>
                    <a:lumOff val="25000"/>
                  </a:schemeClr>
                </a:solidFill>
              </a:rPr>
              <a:t>oint in “Full Screen View” or “Reading View” mode.</a:t>
            </a:r>
            <a:endParaRPr lang="en-US" sz="2000" b="0" dirty="0">
              <a:solidFill>
                <a:schemeClr val="tx1">
                  <a:lumMod val="75000"/>
                  <a:lumOff val="25000"/>
                </a:schemeClr>
              </a:solidFill>
            </a:endParaRPr>
          </a:p>
        </p:txBody>
      </p:sp>
      <p:sp>
        <p:nvSpPr>
          <p:cNvPr id="4" name="Slide Number Placeholder 3"/>
          <p:cNvSpPr>
            <a:spLocks noGrp="1"/>
          </p:cNvSpPr>
          <p:nvPr>
            <p:ph type="sldNum" sz="quarter" idx="11"/>
          </p:nvPr>
        </p:nvSpPr>
        <p:spPr/>
        <p:txBody>
          <a:bodyPr/>
          <a:lstStyle/>
          <a:p>
            <a:fld id="{218B9C4F-B695-C54C-924B-61748EE6A7C5}" type="slidenum">
              <a:rPr lang="en-US" smtClean="0"/>
              <a:pPr/>
              <a:t>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82" y="499335"/>
            <a:ext cx="3857920" cy="46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699907"/>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8B9C4F-B695-C54C-924B-61748EE6A7C5}" type="slidenum">
              <a:rPr lang="en-US" smtClean="0"/>
              <a:pPr/>
              <a:t>3</a:t>
            </a:fld>
            <a:endParaRPr lang="en-US" dirty="0"/>
          </a:p>
        </p:txBody>
      </p:sp>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583" r="4583"/>
          <a:stretch>
            <a:fillRect/>
          </a:stretch>
        </p:blipFill>
        <p:spPr>
          <a:xfrm>
            <a:off x="923451" y="2052882"/>
            <a:ext cx="6951663" cy="4805118"/>
          </a:xfrm>
          <a:ln>
            <a:solidFill>
              <a:schemeClr val="tx1">
                <a:lumMod val="65000"/>
                <a:lumOff val="35000"/>
              </a:schemeClr>
            </a:solidFill>
          </a:ln>
        </p:spPr>
      </p:pic>
      <p:sp>
        <p:nvSpPr>
          <p:cNvPr id="16" name="Rectangle 6"/>
          <p:cNvSpPr/>
          <p:nvPr/>
        </p:nvSpPr>
        <p:spPr>
          <a:xfrm>
            <a:off x="805762" y="1162041"/>
            <a:ext cx="8139068" cy="830997"/>
          </a:xfrm>
          <a:prstGeom prst="rect">
            <a:avLst/>
          </a:prstGeom>
        </p:spPr>
        <p:txBody>
          <a:bodyPr wrap="square">
            <a:spAutoFit/>
          </a:bodyPr>
          <a:lstStyle/>
          <a:p>
            <a:r>
              <a:rPr lang="en-NZ" sz="2400" dirty="0" smtClean="0">
                <a:solidFill>
                  <a:schemeClr val="tx1">
                    <a:lumMod val="75000"/>
                    <a:lumOff val="25000"/>
                  </a:schemeClr>
                </a:solidFill>
              </a:rPr>
              <a:t>Visit the Libraries and Learning Services homepage at: </a:t>
            </a:r>
            <a:r>
              <a:rPr lang="en-NZ" sz="2400" dirty="0" smtClean="0">
                <a:solidFill>
                  <a:srgbClr val="1F92E1"/>
                </a:solidFill>
              </a:rPr>
              <a:t>http</a:t>
            </a:r>
            <a:r>
              <a:rPr lang="en-NZ" sz="2400" dirty="0">
                <a:solidFill>
                  <a:srgbClr val="1F92E1"/>
                </a:solidFill>
              </a:rPr>
              <a:t>://www.library.auckland.ac.nz</a:t>
            </a:r>
            <a:r>
              <a:rPr lang="en-NZ" sz="2400" dirty="0">
                <a:solidFill>
                  <a:srgbClr val="0066FF"/>
                </a:solidFill>
              </a:rPr>
              <a:t>/</a:t>
            </a:r>
          </a:p>
        </p:txBody>
      </p:sp>
    </p:spTree>
    <p:extLst>
      <p:ext uri="{BB962C8B-B14F-4D97-AF65-F5344CB8AC3E}">
        <p14:creationId xmlns:p14="http://schemas.microsoft.com/office/powerpoint/2010/main" val="2299477448"/>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0 at 2.37.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06" y="2112646"/>
            <a:ext cx="7840870" cy="4639527"/>
          </a:xfrm>
          <a:prstGeom prst="rect">
            <a:avLst/>
          </a:prstGeom>
        </p:spPr>
      </p:pic>
      <p:sp>
        <p:nvSpPr>
          <p:cNvPr id="2" name="Slide Number Placeholder 1"/>
          <p:cNvSpPr>
            <a:spLocks noGrp="1"/>
          </p:cNvSpPr>
          <p:nvPr>
            <p:ph type="sldNum" sz="quarter" idx="12"/>
          </p:nvPr>
        </p:nvSpPr>
        <p:spPr/>
        <p:txBody>
          <a:bodyPr/>
          <a:lstStyle/>
          <a:p>
            <a:fld id="{218B9C4F-B695-C54C-924B-61748EE6A7C5}" type="slidenum">
              <a:rPr lang="en-US" smtClean="0"/>
              <a:pPr/>
              <a:t>4</a:t>
            </a:fld>
            <a:endParaRPr lang="en-US" dirty="0"/>
          </a:p>
        </p:txBody>
      </p:sp>
      <p:sp>
        <p:nvSpPr>
          <p:cNvPr id="7" name="Rectangle 6"/>
          <p:cNvSpPr/>
          <p:nvPr/>
        </p:nvSpPr>
        <p:spPr>
          <a:xfrm>
            <a:off x="923451" y="1243518"/>
            <a:ext cx="8139068" cy="707886"/>
          </a:xfrm>
          <a:prstGeom prst="rect">
            <a:avLst/>
          </a:prstGeom>
        </p:spPr>
        <p:txBody>
          <a:bodyPr wrap="square">
            <a:spAutoFit/>
          </a:bodyPr>
          <a:lstStyle/>
          <a:p>
            <a:r>
              <a:rPr lang="en-NZ" sz="2000" dirty="0" smtClean="0">
                <a:solidFill>
                  <a:schemeClr val="tx1">
                    <a:lumMod val="75000"/>
                    <a:lumOff val="25000"/>
                  </a:schemeClr>
                </a:solidFill>
              </a:rPr>
              <a:t>You can search for articles for assignments using the </a:t>
            </a:r>
            <a:r>
              <a:rPr lang="en-NZ" sz="2000" dirty="0" smtClean="0">
                <a:solidFill>
                  <a:srgbClr val="1F92E1"/>
                </a:solidFill>
              </a:rPr>
              <a:t>Articles and more</a:t>
            </a:r>
            <a:r>
              <a:rPr lang="en-NZ" sz="2000" dirty="0" smtClean="0">
                <a:solidFill>
                  <a:schemeClr val="tx1">
                    <a:lumMod val="75000"/>
                    <a:lumOff val="25000"/>
                  </a:schemeClr>
                </a:solidFill>
              </a:rPr>
              <a:t> tab in the Library Search area of the L&amp;LS hompage.</a:t>
            </a:r>
            <a:endParaRPr lang="en-NZ" sz="2000" dirty="0">
              <a:solidFill>
                <a:srgbClr val="0066FF"/>
              </a:solidFill>
            </a:endParaRPr>
          </a:p>
        </p:txBody>
      </p:sp>
      <p:sp>
        <p:nvSpPr>
          <p:cNvPr id="3" name="Rectangle 2"/>
          <p:cNvSpPr/>
          <p:nvPr/>
        </p:nvSpPr>
        <p:spPr>
          <a:xfrm>
            <a:off x="380186" y="1180147"/>
            <a:ext cx="561420" cy="646331"/>
          </a:xfrm>
          <a:prstGeom prst="rect">
            <a:avLst/>
          </a:prstGeom>
          <a:noFill/>
        </p:spPr>
        <p:txBody>
          <a:bodyPr wrap="square" lIns="91440" tIns="45720" rIns="91440" bIns="45720">
            <a:spAutoFit/>
          </a:bodyPr>
          <a:lstStyle/>
          <a:p>
            <a:pPr algn="ct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3032568" y="2194481"/>
            <a:ext cx="1957131" cy="662863"/>
          </a:xfrm>
          <a:prstGeom prst="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5" name="Group 14"/>
          <p:cNvGrpSpPr/>
          <p:nvPr/>
        </p:nvGrpSpPr>
        <p:grpSpPr>
          <a:xfrm>
            <a:off x="660400" y="1752041"/>
            <a:ext cx="2372168" cy="797918"/>
            <a:chOff x="814812" y="1674891"/>
            <a:chExt cx="2372168" cy="797918"/>
          </a:xfrm>
        </p:grpSpPr>
        <p:sp>
          <p:nvSpPr>
            <p:cNvPr id="8" name="Rectangle 7"/>
            <p:cNvSpPr/>
            <p:nvPr/>
          </p:nvSpPr>
          <p:spPr>
            <a:xfrm>
              <a:off x="2625560" y="1826478"/>
              <a:ext cx="561420" cy="646331"/>
            </a:xfrm>
            <a:prstGeom prst="rect">
              <a:avLst/>
            </a:prstGeom>
            <a:noFill/>
          </p:spPr>
          <p:txBody>
            <a:bodyPr wrap="square" lIns="91440" tIns="45720" rIns="91440" bIns="45720">
              <a:spAutoFit/>
            </a:bodyPr>
            <a:lstStyle/>
            <a:p>
              <a:pPr algn="ct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2" name="Straight Arrow Connector 11"/>
            <p:cNvCxnSpPr/>
            <p:nvPr/>
          </p:nvCxnSpPr>
          <p:spPr>
            <a:xfrm>
              <a:off x="814812" y="1674891"/>
              <a:ext cx="1755467" cy="580062"/>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grpSp>
      <p:grpSp>
        <p:nvGrpSpPr>
          <p:cNvPr id="14" name="Group 13"/>
          <p:cNvGrpSpPr/>
          <p:nvPr/>
        </p:nvGrpSpPr>
        <p:grpSpPr>
          <a:xfrm>
            <a:off x="946918" y="2254953"/>
            <a:ext cx="7835557" cy="4603047"/>
            <a:chOff x="946918" y="2254953"/>
            <a:chExt cx="7835557" cy="4603047"/>
          </a:xfrm>
        </p:grpSpPr>
        <p:sp>
          <p:nvSpPr>
            <p:cNvPr id="9" name="Rectangle 8"/>
            <p:cNvSpPr/>
            <p:nvPr/>
          </p:nvSpPr>
          <p:spPr>
            <a:xfrm>
              <a:off x="946918" y="2917816"/>
              <a:ext cx="7835557" cy="3940184"/>
            </a:xfrm>
            <a:prstGeom prst="rect">
              <a:avLst/>
            </a:prstGeom>
            <a:solidFill>
              <a:schemeClr val="bg1">
                <a:lumMod val="85000"/>
                <a:alpha val="58000"/>
              </a:schemeClr>
            </a:solidFill>
            <a:ln>
              <a:noFill/>
            </a:ln>
            <a:effectLst>
              <a:glow rad="63500">
                <a:schemeClr val="accent3">
                  <a:satMod val="175000"/>
                  <a:alpha val="40000"/>
                </a:schemeClr>
              </a:glow>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Rectangle 15"/>
            <p:cNvSpPr/>
            <p:nvPr/>
          </p:nvSpPr>
          <p:spPr>
            <a:xfrm>
              <a:off x="4989699" y="2254953"/>
              <a:ext cx="3792776" cy="662862"/>
            </a:xfrm>
            <a:prstGeom prst="rect">
              <a:avLst/>
            </a:prstGeom>
            <a:solidFill>
              <a:schemeClr val="bg1">
                <a:lumMod val="85000"/>
                <a:alpha val="58000"/>
              </a:schemeClr>
            </a:solidFill>
            <a:ln>
              <a:noFill/>
            </a:ln>
            <a:effectLst>
              <a:glow rad="63500">
                <a:schemeClr val="accent3">
                  <a:satMod val="175000"/>
                  <a:alpha val="40000"/>
                </a:schemeClr>
              </a:glow>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319952847"/>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xmlns:p14="http://schemas.microsoft.com/office/powerpoint/2010/main" spd="slow" advClick="0" advTm="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20 at 2.42.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14" y="1856714"/>
            <a:ext cx="7969485" cy="5031522"/>
          </a:xfrm>
          <a:prstGeom prst="rect">
            <a:avLst/>
          </a:prstGeom>
        </p:spPr>
      </p:pic>
      <p:sp>
        <p:nvSpPr>
          <p:cNvPr id="2" name="Slide Number Placeholder 1"/>
          <p:cNvSpPr>
            <a:spLocks noGrp="1"/>
          </p:cNvSpPr>
          <p:nvPr>
            <p:ph type="sldNum" sz="quarter" idx="12"/>
          </p:nvPr>
        </p:nvSpPr>
        <p:spPr/>
        <p:txBody>
          <a:bodyPr/>
          <a:lstStyle/>
          <a:p>
            <a:fld id="{218B9C4F-B695-C54C-924B-61748EE6A7C5}" type="slidenum">
              <a:rPr lang="en-US" smtClean="0"/>
              <a:pPr/>
              <a:t>5</a:t>
            </a:fld>
            <a:endParaRPr lang="en-US" dirty="0"/>
          </a:p>
        </p:txBody>
      </p:sp>
      <p:sp>
        <p:nvSpPr>
          <p:cNvPr id="7" name="Rectangle 6"/>
          <p:cNvSpPr/>
          <p:nvPr/>
        </p:nvSpPr>
        <p:spPr>
          <a:xfrm>
            <a:off x="923451" y="1243518"/>
            <a:ext cx="8139068" cy="707886"/>
          </a:xfrm>
          <a:prstGeom prst="rect">
            <a:avLst/>
          </a:prstGeom>
        </p:spPr>
        <p:txBody>
          <a:bodyPr wrap="square">
            <a:spAutoFit/>
          </a:bodyPr>
          <a:lstStyle/>
          <a:p>
            <a:r>
              <a:rPr lang="en-NZ" sz="2000" dirty="0" smtClean="0">
                <a:solidFill>
                  <a:schemeClr val="tx1">
                    <a:lumMod val="75000"/>
                    <a:lumOff val="25000"/>
                  </a:schemeClr>
                </a:solidFill>
              </a:rPr>
              <a:t>Enter the name of an article or a set of search words into the </a:t>
            </a:r>
            <a:r>
              <a:rPr lang="en-NZ" sz="2000" dirty="0" smtClean="0">
                <a:solidFill>
                  <a:srgbClr val="1F92E1"/>
                </a:solidFill>
              </a:rPr>
              <a:t>Articles and more</a:t>
            </a:r>
            <a:r>
              <a:rPr lang="en-NZ" sz="2000" dirty="0" smtClean="0">
                <a:solidFill>
                  <a:schemeClr val="tx1">
                    <a:lumMod val="75000"/>
                    <a:lumOff val="25000"/>
                  </a:schemeClr>
                </a:solidFill>
              </a:rPr>
              <a:t> Library Search area and click the orange “Search” button.</a:t>
            </a:r>
            <a:endParaRPr lang="en-NZ" sz="2000" dirty="0">
              <a:solidFill>
                <a:srgbClr val="0066FF"/>
              </a:solidFill>
            </a:endParaRPr>
          </a:p>
        </p:txBody>
      </p:sp>
      <p:sp>
        <p:nvSpPr>
          <p:cNvPr id="3" name="Rectangle 2"/>
          <p:cNvSpPr/>
          <p:nvPr/>
        </p:nvSpPr>
        <p:spPr>
          <a:xfrm>
            <a:off x="380186" y="1180147"/>
            <a:ext cx="561420" cy="646331"/>
          </a:xfrm>
          <a:prstGeom prst="rect">
            <a:avLst/>
          </a:prstGeom>
          <a:noFill/>
        </p:spPr>
        <p:txBody>
          <a:bodyPr wrap="square" lIns="91440" tIns="45720" rIns="91440" bIns="45720">
            <a:spAutoFit/>
          </a:bodyPr>
          <a:lstStyle/>
          <a:p>
            <a:pPr algn="ctr"/>
            <a:r>
              <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2797256" y="1996759"/>
            <a:ext cx="4158082" cy="598554"/>
          </a:xfrm>
          <a:prstGeom prst="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5" name="Group 14"/>
          <p:cNvGrpSpPr/>
          <p:nvPr/>
        </p:nvGrpSpPr>
        <p:grpSpPr>
          <a:xfrm>
            <a:off x="660400" y="1827631"/>
            <a:ext cx="2158516" cy="797918"/>
            <a:chOff x="814812" y="1674891"/>
            <a:chExt cx="2158516" cy="797918"/>
          </a:xfrm>
        </p:grpSpPr>
        <p:sp>
          <p:nvSpPr>
            <p:cNvPr id="8" name="Rectangle 7"/>
            <p:cNvSpPr/>
            <p:nvPr/>
          </p:nvSpPr>
          <p:spPr>
            <a:xfrm>
              <a:off x="2411908" y="1826478"/>
              <a:ext cx="561420" cy="646331"/>
            </a:xfrm>
            <a:prstGeom prst="rect">
              <a:avLst/>
            </a:prstGeom>
            <a:noFill/>
          </p:spPr>
          <p:txBody>
            <a:bodyPr wrap="square" lIns="91440" tIns="45720" rIns="91440" bIns="45720">
              <a:spAutoFit/>
            </a:bodyPr>
            <a:lstStyle/>
            <a:p>
              <a:pPr algn="ctr"/>
              <a:r>
                <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2" name="Straight Arrow Connector 11"/>
            <p:cNvCxnSpPr/>
            <p:nvPr/>
          </p:nvCxnSpPr>
          <p:spPr>
            <a:xfrm>
              <a:off x="814812" y="1674891"/>
              <a:ext cx="1597096" cy="45521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grpSp>
      <p:grpSp>
        <p:nvGrpSpPr>
          <p:cNvPr id="14" name="Group 13"/>
          <p:cNvGrpSpPr/>
          <p:nvPr/>
        </p:nvGrpSpPr>
        <p:grpSpPr>
          <a:xfrm>
            <a:off x="946918" y="1979216"/>
            <a:ext cx="8115601" cy="4878784"/>
            <a:chOff x="946918" y="2078721"/>
            <a:chExt cx="7835557" cy="4779279"/>
          </a:xfrm>
        </p:grpSpPr>
        <p:sp>
          <p:nvSpPr>
            <p:cNvPr id="9" name="Rectangle 8"/>
            <p:cNvSpPr/>
            <p:nvPr/>
          </p:nvSpPr>
          <p:spPr>
            <a:xfrm>
              <a:off x="946918" y="2917816"/>
              <a:ext cx="7835557" cy="3940184"/>
            </a:xfrm>
            <a:prstGeom prst="rect">
              <a:avLst/>
            </a:prstGeom>
            <a:solidFill>
              <a:schemeClr val="bg1">
                <a:lumMod val="85000"/>
                <a:alpha val="58000"/>
              </a:schemeClr>
            </a:solidFill>
            <a:ln>
              <a:noFill/>
            </a:ln>
            <a:effectLst>
              <a:glow rad="63500">
                <a:schemeClr val="accent3">
                  <a:satMod val="175000"/>
                  <a:alpha val="40000"/>
                </a:schemeClr>
              </a:glow>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6" name="Rectangle 15"/>
            <p:cNvSpPr/>
            <p:nvPr/>
          </p:nvSpPr>
          <p:spPr>
            <a:xfrm>
              <a:off x="6853775" y="2078721"/>
              <a:ext cx="1928699" cy="839094"/>
            </a:xfrm>
            <a:prstGeom prst="rect">
              <a:avLst/>
            </a:prstGeom>
            <a:solidFill>
              <a:schemeClr val="bg1">
                <a:lumMod val="85000"/>
                <a:alpha val="58000"/>
              </a:schemeClr>
            </a:solidFill>
            <a:ln>
              <a:noFill/>
            </a:ln>
            <a:effectLst>
              <a:glow rad="63500">
                <a:schemeClr val="accent3">
                  <a:satMod val="175000"/>
                  <a:alpha val="40000"/>
                </a:schemeClr>
              </a:glow>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306588543"/>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xmlns:p14="http://schemas.microsoft.com/office/powerpoint/2010/main" spd="slow" advClick="0" advTm="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0 at 2.4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970" y="2625549"/>
            <a:ext cx="8220549" cy="3530583"/>
          </a:xfrm>
          <a:prstGeom prst="rect">
            <a:avLst/>
          </a:prstGeom>
        </p:spPr>
      </p:pic>
      <p:sp>
        <p:nvSpPr>
          <p:cNvPr id="2" name="Slide Number Placeholder 1"/>
          <p:cNvSpPr>
            <a:spLocks noGrp="1"/>
          </p:cNvSpPr>
          <p:nvPr>
            <p:ph type="sldNum" sz="quarter" idx="12"/>
          </p:nvPr>
        </p:nvSpPr>
        <p:spPr/>
        <p:txBody>
          <a:bodyPr/>
          <a:lstStyle/>
          <a:p>
            <a:fld id="{218B9C4F-B695-C54C-924B-61748EE6A7C5}" type="slidenum">
              <a:rPr lang="en-US" smtClean="0"/>
              <a:pPr/>
              <a:t>6</a:t>
            </a:fld>
            <a:endParaRPr lang="en-US" dirty="0"/>
          </a:p>
        </p:txBody>
      </p:sp>
      <p:sp>
        <p:nvSpPr>
          <p:cNvPr id="7" name="Rectangle 6"/>
          <p:cNvSpPr/>
          <p:nvPr/>
        </p:nvSpPr>
        <p:spPr>
          <a:xfrm>
            <a:off x="1303129" y="1243518"/>
            <a:ext cx="7759389" cy="1323439"/>
          </a:xfrm>
          <a:prstGeom prst="rect">
            <a:avLst/>
          </a:prstGeom>
        </p:spPr>
        <p:txBody>
          <a:bodyPr wrap="square">
            <a:spAutoFit/>
          </a:bodyPr>
          <a:lstStyle/>
          <a:p>
            <a:r>
              <a:rPr lang="en-NZ" sz="2000" dirty="0" smtClean="0">
                <a:solidFill>
                  <a:schemeClr val="tx1">
                    <a:lumMod val="75000"/>
                    <a:lumOff val="25000"/>
                  </a:schemeClr>
                </a:solidFill>
              </a:rPr>
              <a:t>You will be shown a list of possible </a:t>
            </a:r>
            <a:r>
              <a:rPr lang="en-NZ" sz="2000" dirty="0" smtClean="0">
                <a:solidFill>
                  <a:srgbClr val="1F92E1"/>
                </a:solidFill>
              </a:rPr>
              <a:t>articles, books or related texts </a:t>
            </a:r>
            <a:r>
              <a:rPr lang="en-NZ" sz="2000" dirty="0" smtClean="0">
                <a:solidFill>
                  <a:schemeClr val="tx1">
                    <a:lumMod val="75000"/>
                    <a:lumOff val="25000"/>
                  </a:schemeClr>
                </a:solidFill>
              </a:rPr>
              <a:t>that match your search terms – these will be available in electronic, or print form, in the University of Auckland Library collections.  Click on the name of the text / article to open more information about the item.</a:t>
            </a:r>
            <a:endParaRPr lang="en-NZ" sz="2000" dirty="0">
              <a:solidFill>
                <a:srgbClr val="0066FF"/>
              </a:solidFill>
            </a:endParaRPr>
          </a:p>
        </p:txBody>
      </p:sp>
      <p:sp>
        <p:nvSpPr>
          <p:cNvPr id="3" name="Rectangle 2"/>
          <p:cNvSpPr/>
          <p:nvPr/>
        </p:nvSpPr>
        <p:spPr>
          <a:xfrm>
            <a:off x="561260" y="1391802"/>
            <a:ext cx="561420" cy="646331"/>
          </a:xfrm>
          <a:prstGeom prst="rect">
            <a:avLst/>
          </a:prstGeom>
          <a:noFill/>
        </p:spPr>
        <p:txBody>
          <a:bodyPr wrap="square" lIns="91440" tIns="45720" rIns="91440" bIns="45720">
            <a:spAutoFit/>
          </a:bodyPr>
          <a:lstStyle/>
          <a:p>
            <a:pPr algn="ct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923450" y="3296926"/>
            <a:ext cx="6787901" cy="2859206"/>
          </a:xfrm>
          <a:prstGeom prst="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5" name="Group 14"/>
          <p:cNvGrpSpPr/>
          <p:nvPr/>
        </p:nvGrpSpPr>
        <p:grpSpPr>
          <a:xfrm>
            <a:off x="841970" y="2038133"/>
            <a:ext cx="1915388" cy="1169665"/>
            <a:chOff x="814812" y="1674891"/>
            <a:chExt cx="2061195" cy="1357174"/>
          </a:xfrm>
        </p:grpSpPr>
        <p:sp>
          <p:nvSpPr>
            <p:cNvPr id="8" name="Rectangle 7"/>
            <p:cNvSpPr/>
            <p:nvPr/>
          </p:nvSpPr>
          <p:spPr>
            <a:xfrm>
              <a:off x="2314587" y="2385734"/>
              <a:ext cx="561420" cy="646331"/>
            </a:xfrm>
            <a:prstGeom prst="rect">
              <a:avLst/>
            </a:prstGeom>
            <a:noFill/>
          </p:spPr>
          <p:txBody>
            <a:bodyPr wrap="square" lIns="91440" tIns="45720" rIns="91440" bIns="45720">
              <a:spAutoFit/>
            </a:bodyPr>
            <a:lstStyle/>
            <a:p>
              <a:pPr algn="ctr"/>
              <a:r>
                <a:rPr lang="en-NZ"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NZ"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2" name="Straight Arrow Connector 11"/>
            <p:cNvCxnSpPr/>
            <p:nvPr/>
          </p:nvCxnSpPr>
          <p:spPr>
            <a:xfrm>
              <a:off x="814812" y="1674891"/>
              <a:ext cx="1144122" cy="932995"/>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604750476"/>
      </p:ext>
    </p:extLst>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xmlns:p14="http://schemas.microsoft.com/office/powerpoint/2010/main" spd="slow"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8398" y="2788231"/>
            <a:ext cx="8027987" cy="3179763"/>
          </a:xfrm>
        </p:spPr>
        <p:txBody>
          <a:bodyPr/>
          <a:lstStyle/>
          <a:p>
            <a:endParaRPr lang="en-US" dirty="0" smtClean="0"/>
          </a:p>
          <a:p>
            <a:endParaRPr lang="en-US" dirty="0"/>
          </a:p>
          <a:p>
            <a:endParaRPr lang="en-US" dirty="0" smtClean="0"/>
          </a:p>
          <a:p>
            <a:endParaRPr lang="en-US" dirty="0"/>
          </a:p>
          <a:p>
            <a:endParaRPr lang="en-US" dirty="0" smtClean="0"/>
          </a:p>
          <a:p>
            <a:r>
              <a:rPr lang="en-US" dirty="0" smtClean="0"/>
              <a:t>Contact the Library for support with searching for information in courses and for assignments:</a:t>
            </a:r>
          </a:p>
          <a:p>
            <a:r>
              <a:rPr lang="en-NZ" dirty="0" smtClean="0">
                <a:solidFill>
                  <a:srgbClr val="1F92E1"/>
                </a:solidFill>
                <a:hlinkClick r:id="rId2"/>
              </a:rPr>
              <a:t>http</a:t>
            </a:r>
            <a:r>
              <a:rPr lang="en-NZ" dirty="0">
                <a:solidFill>
                  <a:srgbClr val="1F92E1"/>
                </a:solidFill>
                <a:hlinkClick r:id="rId2"/>
              </a:rPr>
              <a:t>://www.library.auckland.ac.nz</a:t>
            </a:r>
            <a:r>
              <a:rPr lang="en-NZ" dirty="0" smtClean="0">
                <a:solidFill>
                  <a:srgbClr val="1F92E1"/>
                </a:solidFill>
                <a:hlinkClick r:id="rId2"/>
              </a:rPr>
              <a:t>/</a:t>
            </a:r>
            <a:r>
              <a:rPr lang="en-NZ" dirty="0" smtClean="0">
                <a:solidFill>
                  <a:srgbClr val="1F92E1"/>
                </a:solidFill>
              </a:rPr>
              <a:t> </a:t>
            </a:r>
            <a:endParaRPr lang="en-NZ" dirty="0">
              <a:solidFill>
                <a:srgbClr val="1F92E1"/>
              </a:solidFill>
            </a:endParaRPr>
          </a:p>
          <a:p>
            <a:endParaRPr lang="en-US" dirty="0" smtClean="0"/>
          </a:p>
          <a:p>
            <a:r>
              <a:rPr lang="en-US" dirty="0" smtClean="0"/>
              <a:t>Ask a Librarian:</a:t>
            </a:r>
          </a:p>
          <a:p>
            <a:r>
              <a:rPr lang="en-US" dirty="0">
                <a:solidFill>
                  <a:srgbClr val="1F92E1"/>
                </a:solidFill>
                <a:hlinkClick r:id="rId3"/>
              </a:rPr>
              <a:t>http://www.library.auckland.ac.nz/ask-a-librarian</a:t>
            </a:r>
            <a:r>
              <a:rPr lang="en-US" dirty="0" smtClean="0">
                <a:solidFill>
                  <a:srgbClr val="1F92E1"/>
                </a:solidFill>
                <a:hlinkClick r:id="rId3"/>
              </a:rPr>
              <a:t>/</a:t>
            </a:r>
            <a:r>
              <a:rPr lang="en-US" dirty="0" smtClean="0">
                <a:solidFill>
                  <a:srgbClr val="1F92E1"/>
                </a:solidFill>
              </a:rPr>
              <a:t> </a:t>
            </a:r>
          </a:p>
          <a:p>
            <a:endParaRPr lang="en-US" dirty="0" smtClean="0"/>
          </a:p>
          <a:p>
            <a:r>
              <a:rPr lang="en-US" dirty="0" smtClean="0"/>
              <a:t>Searching for </a:t>
            </a:r>
            <a:r>
              <a:rPr lang="en-US" dirty="0"/>
              <a:t>i</a:t>
            </a:r>
            <a:r>
              <a:rPr lang="en-US" dirty="0" smtClean="0"/>
              <a:t>nformation support:</a:t>
            </a:r>
          </a:p>
          <a:p>
            <a:r>
              <a:rPr lang="en-US" dirty="0">
                <a:hlinkClick r:id="rId4"/>
              </a:rPr>
              <a:t>http://</a:t>
            </a:r>
            <a:r>
              <a:rPr lang="en-US" dirty="0" smtClean="0">
                <a:hlinkClick r:id="rId4"/>
              </a:rPr>
              <a:t>www.library.auckland.ac.nz/study-skills/searching</a:t>
            </a:r>
            <a:endParaRPr lang="en-US" dirty="0" smtClean="0"/>
          </a:p>
          <a:p>
            <a:endParaRPr lang="en-US" dirty="0" smtClean="0"/>
          </a:p>
          <a:p>
            <a:r>
              <a:rPr lang="en-US" dirty="0" smtClean="0"/>
              <a:t>Workshops to learn about searching for information:</a:t>
            </a:r>
          </a:p>
          <a:p>
            <a:r>
              <a:rPr lang="en-US" dirty="0">
                <a:hlinkClick r:id="rId5"/>
              </a:rPr>
              <a:t>https://www.library.auckland.ac.nz/workshops</a:t>
            </a:r>
            <a:r>
              <a:rPr lang="en-US" dirty="0" smtClean="0">
                <a:hlinkClick r:id="rId5"/>
              </a:rPr>
              <a:t>/</a:t>
            </a:r>
            <a:r>
              <a:rPr lang="en-US" dirty="0" smtClean="0"/>
              <a:t> </a:t>
            </a:r>
            <a:endParaRPr lang="en-US" dirty="0"/>
          </a:p>
          <a:p>
            <a:endParaRPr lang="en-US" dirty="0"/>
          </a:p>
        </p:txBody>
      </p:sp>
    </p:spTree>
    <p:extLst>
      <p:ext uri="{BB962C8B-B14F-4D97-AF65-F5344CB8AC3E}">
        <p14:creationId xmlns:p14="http://schemas.microsoft.com/office/powerpoint/2010/main" val="3929033527"/>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308" y="2810331"/>
            <a:ext cx="8027984" cy="836561"/>
          </a:xfrm>
        </p:spPr>
        <p:txBody>
          <a:bodyPr/>
          <a:lstStyle/>
          <a:p>
            <a:pPr algn="ctr"/>
            <a:r>
              <a:rPr lang="en-US" sz="4400" dirty="0" smtClean="0"/>
              <a:t>All the best with your study.</a:t>
            </a:r>
            <a:endParaRPr lang="en-US" sz="4400" dirty="0"/>
          </a:p>
        </p:txBody>
      </p:sp>
      <p:sp>
        <p:nvSpPr>
          <p:cNvPr id="7" name="Text Placeholder 6"/>
          <p:cNvSpPr>
            <a:spLocks noGrp="1"/>
          </p:cNvSpPr>
          <p:nvPr>
            <p:ph type="body" sz="quarter" idx="10"/>
          </p:nvPr>
        </p:nvSpPr>
        <p:spPr>
          <a:xfrm>
            <a:off x="4210979" y="954027"/>
            <a:ext cx="4615490" cy="573307"/>
          </a:xfrm>
        </p:spPr>
        <p:txBody>
          <a:bodyPr/>
          <a:lstStyle/>
          <a:p>
            <a:pPr algn="r"/>
            <a:r>
              <a:rPr lang="en-US" sz="2000" dirty="0" smtClean="0"/>
              <a:t>PG </a:t>
            </a:r>
            <a:r>
              <a:rPr lang="en-US" sz="2000" dirty="0" err="1" smtClean="0"/>
              <a:t>Poutama</a:t>
            </a:r>
            <a:r>
              <a:rPr lang="en-US" sz="2000" dirty="0" smtClean="0"/>
              <a:t> STEPPS Tools 2016</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785" y="318266"/>
            <a:ext cx="4227309" cy="50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3424" y="1437299"/>
            <a:ext cx="8369269" cy="369332"/>
          </a:xfrm>
          <a:prstGeom prst="rect">
            <a:avLst/>
          </a:prstGeom>
        </p:spPr>
        <p:txBody>
          <a:bodyPr wrap="square">
            <a:spAutoFit/>
          </a:bodyPr>
          <a:lstStyle/>
          <a:p>
            <a:pPr algn="r"/>
            <a:r>
              <a:rPr lang="en-NZ" dirty="0">
                <a:hlinkClick r:id="rId4"/>
              </a:rPr>
              <a:t>https://www.flexiblelearning.auckland.ac.nz/stepps</a:t>
            </a:r>
            <a:r>
              <a:rPr lang="en-NZ" dirty="0" smtClean="0">
                <a:hlinkClick r:id="rId4"/>
              </a:rPr>
              <a:t>/</a:t>
            </a:r>
            <a:r>
              <a:rPr lang="en-NZ" dirty="0" smtClean="0"/>
              <a:t> </a:t>
            </a:r>
            <a:endParaRPr lang="en-NZ" dirty="0"/>
          </a:p>
        </p:txBody>
      </p:sp>
    </p:spTree>
    <p:extLst>
      <p:ext uri="{BB962C8B-B14F-4D97-AF65-F5344CB8AC3E}">
        <p14:creationId xmlns:p14="http://schemas.microsoft.com/office/powerpoint/2010/main" val="3231896664"/>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xmlns:p14="http://schemas.microsoft.com/office/powerpoint/2010/main" spd="slow" advClick="0" advTm="8000">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CC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TotalTime>
  <Words>272</Words>
  <Application>Microsoft Macintosh PowerPoint</Application>
  <PresentationFormat>On-screen Show (4:3)</PresentationFormat>
  <Paragraphs>39</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Searching for information using the ‘Articles and more” library tab</vt:lpstr>
      <vt:lpstr>Take a 30 second tour of the university Libraries and Learning Services homepage searching tab called “Articles and more”.     View this tour by opening this power point in “Full Screen View” or “Reading View” mode.</vt:lpstr>
      <vt:lpstr>PowerPoint Presentation</vt:lpstr>
      <vt:lpstr>PowerPoint Presentation</vt:lpstr>
      <vt:lpstr>PowerPoint Presentation</vt:lpstr>
      <vt:lpstr>PowerPoint Presentation</vt:lpstr>
      <vt:lpstr>PowerPoint Presentation</vt:lpstr>
      <vt:lpstr>All the best with your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Tenreiro</dc:creator>
  <cp:lastModifiedBy>Lynne Petersen</cp:lastModifiedBy>
  <cp:revision>91</cp:revision>
  <dcterms:created xsi:type="dcterms:W3CDTF">2015-05-10T23:22:16Z</dcterms:created>
  <dcterms:modified xsi:type="dcterms:W3CDTF">2016-04-20T02:51:17Z</dcterms:modified>
</cp:coreProperties>
</file>